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25"/>
  </p:notesMasterIdLst>
  <p:handoutMasterIdLst>
    <p:handoutMasterId r:id="rId26"/>
  </p:handoutMasterIdLst>
  <p:sldIdLst>
    <p:sldId id="424" r:id="rId2"/>
    <p:sldId id="425" r:id="rId3"/>
    <p:sldId id="446" r:id="rId4"/>
    <p:sldId id="415" r:id="rId5"/>
    <p:sldId id="448" r:id="rId6"/>
    <p:sldId id="389" r:id="rId7"/>
    <p:sldId id="390" r:id="rId8"/>
    <p:sldId id="422" r:id="rId9"/>
    <p:sldId id="356" r:id="rId10"/>
    <p:sldId id="357" r:id="rId11"/>
    <p:sldId id="361" r:id="rId12"/>
    <p:sldId id="362" r:id="rId13"/>
    <p:sldId id="394" r:id="rId14"/>
    <p:sldId id="454" r:id="rId15"/>
    <p:sldId id="444" r:id="rId16"/>
    <p:sldId id="455" r:id="rId17"/>
    <p:sldId id="456" r:id="rId18"/>
    <p:sldId id="457" r:id="rId19"/>
    <p:sldId id="460" r:id="rId20"/>
    <p:sldId id="461" r:id="rId21"/>
    <p:sldId id="434" r:id="rId22"/>
    <p:sldId id="435" r:id="rId23"/>
    <p:sldId id="413" r:id="rId2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660"/>
  </p:normalViewPr>
  <p:slideViewPr>
    <p:cSldViewPr>
      <p:cViewPr varScale="1">
        <p:scale>
          <a:sx n="65" d="100"/>
          <a:sy n="65" d="100"/>
        </p:scale>
        <p:origin x="870"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ECD555FD-84AE-4475-A20B-663725D7AB59}" type="datetimeFigureOut">
              <a:rPr lang="en-US" smtClean="0"/>
              <a:t>7/12/2024</a:t>
            </a:fld>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r>
              <a:rPr lang="en-US"/>
              <a:t>{1/25/2017 TRNPNCI 00185062.PPTX}</a:t>
            </a:r>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556412DB-813F-48A2-BAF8-5A1AB98890D9}" type="slidenum">
              <a:rPr lang="en-US" smtClean="0"/>
              <a:t>‹#›</a:t>
            </a:fld>
            <a:endParaRPr lang="en-US" dirty="0"/>
          </a:p>
        </p:txBody>
      </p:sp>
    </p:spTree>
    <p:extLst>
      <p:ext uri="{BB962C8B-B14F-4D97-AF65-F5344CB8AC3E}">
        <p14:creationId xmlns:p14="http://schemas.microsoft.com/office/powerpoint/2010/main" val="2286067205"/>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4CB709E2-B9EC-4014-AE7A-69AE11A904ED}" type="datetimeFigureOut">
              <a:rPr lang="en-US" smtClean="0"/>
              <a:t>7/12/2024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r>
              <a:rPr lang="en-US"/>
              <a:t>{1/25/2017 TRNPNCI 00185062.PPTX}</a:t>
            </a:r>
            <a:endParaRPr lang="en-US" dirty="0"/>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E0221616-D43B-4544-9671-102AF28FE48A}" type="slidenum">
              <a:rPr lang="en-US" smtClean="0"/>
              <a:t>‹#›</a:t>
            </a:fld>
            <a:endParaRPr lang="en-US" dirty="0"/>
          </a:p>
        </p:txBody>
      </p:sp>
    </p:spTree>
    <p:extLst>
      <p:ext uri="{BB962C8B-B14F-4D97-AF65-F5344CB8AC3E}">
        <p14:creationId xmlns:p14="http://schemas.microsoft.com/office/powerpoint/2010/main" val="1192244707"/>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10C0AAA-849A-4517-9DE9-FF0B01682CA4}" type="slidenum">
              <a:rPr lang="en-US">
                <a:solidFill>
                  <a:prstClr val="black"/>
                </a:solidFill>
              </a:rPr>
              <a:pPr/>
              <a:t>1</a:t>
            </a:fld>
            <a:endParaRPr lang="en-US" dirty="0">
              <a:solidFill>
                <a:prstClr val="black"/>
              </a:solidFill>
            </a:endParaRPr>
          </a:p>
        </p:txBody>
      </p:sp>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p:txBody>
          <a:bodyPr/>
          <a:lstStyle/>
          <a:p>
            <a:endParaRPr lang="en-US" dirty="0"/>
          </a:p>
        </p:txBody>
      </p:sp>
      <p:sp>
        <p:nvSpPr>
          <p:cNvPr id="2" name="Footer Placeholder 1"/>
          <p:cNvSpPr>
            <a:spLocks noGrp="1"/>
          </p:cNvSpPr>
          <p:nvPr>
            <p:ph type="ftr" sz="quarter" idx="10"/>
          </p:nvPr>
        </p:nvSpPr>
        <p:spPr/>
        <p:txBody>
          <a:bodyPr/>
          <a:lstStyle/>
          <a:p>
            <a:r>
              <a:rPr lang="en-US"/>
              <a:t>{1/25/2017 TRNPNCI 00185062.PPTX}</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2CB458E-6CD0-4C94-92A2-EAC80F522632}" type="slidenum">
              <a:rPr lang="en-US"/>
              <a:pPr/>
              <a:t>23</a:t>
            </a:fld>
            <a:endParaRPr lang="en-US" dirty="0"/>
          </a:p>
        </p:txBody>
      </p:sp>
      <p:sp>
        <p:nvSpPr>
          <p:cNvPr id="107522" name="Rectangle 2"/>
          <p:cNvSpPr>
            <a:spLocks noGrp="1" noRot="1" noChangeAspect="1" noChangeArrowheads="1" noTextEdit="1"/>
          </p:cNvSpPr>
          <p:nvPr>
            <p:ph type="sldImg"/>
          </p:nvPr>
        </p:nvSpPr>
        <p:spPr>
          <a:ln/>
        </p:spPr>
      </p:sp>
      <p:sp>
        <p:nvSpPr>
          <p:cNvPr id="107523" name="Rectangle 3"/>
          <p:cNvSpPr>
            <a:spLocks noGrp="1" noChangeArrowheads="1"/>
          </p:cNvSpPr>
          <p:nvPr>
            <p:ph type="body" idx="1"/>
          </p:nvPr>
        </p:nvSpPr>
        <p:spPr/>
        <p:txBody>
          <a:bodyPr/>
          <a:lstStyle/>
          <a:p>
            <a:endParaRPr lang="en-US" dirty="0"/>
          </a:p>
        </p:txBody>
      </p:sp>
      <p:sp>
        <p:nvSpPr>
          <p:cNvPr id="2" name="Footer Placeholder 1"/>
          <p:cNvSpPr>
            <a:spLocks noGrp="1"/>
          </p:cNvSpPr>
          <p:nvPr>
            <p:ph type="ftr" sz="quarter" idx="10"/>
          </p:nvPr>
        </p:nvSpPr>
        <p:spPr/>
        <p:txBody>
          <a:bodyPr/>
          <a:lstStyle/>
          <a:p>
            <a:r>
              <a:rPr lang="en-US"/>
              <a:t>{1/25/2017 TRNPNCI 00185062.PPTX}</a:t>
            </a:r>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221616-D43B-4544-9671-102AF28FE48A}" type="slidenum">
              <a:rPr lang="en-US" smtClean="0">
                <a:solidFill>
                  <a:prstClr val="black"/>
                </a:solidFill>
              </a:rPr>
              <a:pPr/>
              <a:t>2</a:t>
            </a:fld>
            <a:endParaRPr lang="en-US" dirty="0">
              <a:solidFill>
                <a:prstClr val="black"/>
              </a:solidFill>
            </a:endParaRPr>
          </a:p>
        </p:txBody>
      </p:sp>
      <p:sp>
        <p:nvSpPr>
          <p:cNvPr id="5" name="Footer Placeholder 4"/>
          <p:cNvSpPr>
            <a:spLocks noGrp="1"/>
          </p:cNvSpPr>
          <p:nvPr>
            <p:ph type="ftr" sz="quarter" idx="11"/>
          </p:nvPr>
        </p:nvSpPr>
        <p:spPr/>
        <p:txBody>
          <a:bodyPr/>
          <a:lstStyle/>
          <a:p>
            <a:r>
              <a:rPr lang="en-US">
                <a:solidFill>
                  <a:prstClr val="black"/>
                </a:solidFill>
              </a:rPr>
              <a:t>{1/25/2017 TRNPNCI 00185062.PPTX}</a:t>
            </a:r>
            <a:endParaRPr lang="en-US" dirty="0">
              <a:solidFill>
                <a:prstClr val="black"/>
              </a:solidFill>
            </a:endParaRPr>
          </a:p>
        </p:txBody>
      </p:sp>
    </p:spTree>
    <p:extLst>
      <p:ext uri="{BB962C8B-B14F-4D97-AF65-F5344CB8AC3E}">
        <p14:creationId xmlns:p14="http://schemas.microsoft.com/office/powerpoint/2010/main" val="37447737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221616-D43B-4544-9671-102AF28FE48A}" type="slidenum">
              <a:rPr lang="en-US" smtClean="0">
                <a:solidFill>
                  <a:prstClr val="black"/>
                </a:solidFill>
              </a:rPr>
              <a:pPr/>
              <a:t>3</a:t>
            </a:fld>
            <a:endParaRPr lang="en-US" dirty="0">
              <a:solidFill>
                <a:prstClr val="black"/>
              </a:solidFill>
            </a:endParaRPr>
          </a:p>
        </p:txBody>
      </p:sp>
      <p:sp>
        <p:nvSpPr>
          <p:cNvPr id="5" name="Footer Placeholder 4"/>
          <p:cNvSpPr>
            <a:spLocks noGrp="1"/>
          </p:cNvSpPr>
          <p:nvPr>
            <p:ph type="ftr" sz="quarter" idx="11"/>
          </p:nvPr>
        </p:nvSpPr>
        <p:spPr/>
        <p:txBody>
          <a:bodyPr/>
          <a:lstStyle/>
          <a:p>
            <a:r>
              <a:rPr lang="en-US">
                <a:solidFill>
                  <a:prstClr val="black"/>
                </a:solidFill>
              </a:rPr>
              <a:t>{1/25/2017 TRNPNCI 00185062.PPTX}</a:t>
            </a:r>
            <a:endParaRPr lang="en-US" dirty="0">
              <a:solidFill>
                <a:prstClr val="black"/>
              </a:solidFill>
            </a:endParaRPr>
          </a:p>
        </p:txBody>
      </p:sp>
    </p:spTree>
    <p:extLst>
      <p:ext uri="{BB962C8B-B14F-4D97-AF65-F5344CB8AC3E}">
        <p14:creationId xmlns:p14="http://schemas.microsoft.com/office/powerpoint/2010/main" val="37447737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221616-D43B-4544-9671-102AF28FE48A}" type="slidenum">
              <a:rPr lang="en-US" smtClean="0"/>
              <a:t>4</a:t>
            </a:fld>
            <a:endParaRPr lang="en-US" dirty="0"/>
          </a:p>
        </p:txBody>
      </p:sp>
      <p:sp>
        <p:nvSpPr>
          <p:cNvPr id="5" name="Footer Placeholder 4"/>
          <p:cNvSpPr>
            <a:spLocks noGrp="1"/>
          </p:cNvSpPr>
          <p:nvPr>
            <p:ph type="ftr" sz="quarter" idx="11"/>
          </p:nvPr>
        </p:nvSpPr>
        <p:spPr/>
        <p:txBody>
          <a:bodyPr/>
          <a:lstStyle/>
          <a:p>
            <a:r>
              <a:rPr lang="en-US"/>
              <a:t>{1/25/2017 TRNPNCI 00185062.PPTX}</a:t>
            </a:r>
            <a:endParaRPr lang="en-US" dirty="0"/>
          </a:p>
        </p:txBody>
      </p:sp>
    </p:spTree>
    <p:extLst>
      <p:ext uri="{BB962C8B-B14F-4D97-AF65-F5344CB8AC3E}">
        <p14:creationId xmlns:p14="http://schemas.microsoft.com/office/powerpoint/2010/main" val="37447737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a:t>
            </a:r>
            <a:r>
              <a:rPr lang="en-US" baseline="0" dirty="0"/>
              <a:t> are going to talk mostly about sexual harassment because this is the most common type of offense and there is more research on this type of harassment than any other form; however, these guidelines apply to any form of illegal discriminatory harassment.</a:t>
            </a:r>
            <a:endParaRPr lang="en-US" dirty="0"/>
          </a:p>
        </p:txBody>
      </p:sp>
      <p:sp>
        <p:nvSpPr>
          <p:cNvPr id="4" name="Slide Number Placeholder 3"/>
          <p:cNvSpPr>
            <a:spLocks noGrp="1"/>
          </p:cNvSpPr>
          <p:nvPr>
            <p:ph type="sldNum" sz="quarter" idx="10"/>
          </p:nvPr>
        </p:nvSpPr>
        <p:spPr/>
        <p:txBody>
          <a:bodyPr/>
          <a:lstStyle/>
          <a:p>
            <a:fld id="{E0221616-D43B-4544-9671-102AF28FE48A}" type="slidenum">
              <a:rPr lang="en-US" smtClean="0"/>
              <a:t>9</a:t>
            </a:fld>
            <a:endParaRPr lang="en-US" dirty="0"/>
          </a:p>
        </p:txBody>
      </p:sp>
      <p:sp>
        <p:nvSpPr>
          <p:cNvPr id="5" name="Footer Placeholder 4"/>
          <p:cNvSpPr>
            <a:spLocks noGrp="1"/>
          </p:cNvSpPr>
          <p:nvPr>
            <p:ph type="ftr" sz="quarter" idx="11"/>
          </p:nvPr>
        </p:nvSpPr>
        <p:spPr/>
        <p:txBody>
          <a:bodyPr/>
          <a:lstStyle/>
          <a:p>
            <a:r>
              <a:rPr lang="en-US"/>
              <a:t>{1/25/2017 TRNPNCI 00185062.PPTX}</a:t>
            </a:r>
            <a:endParaRPr lang="en-US" dirty="0"/>
          </a:p>
        </p:txBody>
      </p:sp>
    </p:spTree>
    <p:extLst>
      <p:ext uri="{BB962C8B-B14F-4D97-AF65-F5344CB8AC3E}">
        <p14:creationId xmlns:p14="http://schemas.microsoft.com/office/powerpoint/2010/main" val="37447737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Quid pro quo: employee gives sex (or sex-related) for</a:t>
            </a:r>
            <a:r>
              <a:rPr lang="en-US" baseline="0" dirty="0"/>
              <a:t> promotion, raise, job retention, etc.</a:t>
            </a:r>
            <a:endParaRPr lang="en-US" dirty="0"/>
          </a:p>
        </p:txBody>
      </p:sp>
      <p:sp>
        <p:nvSpPr>
          <p:cNvPr id="4" name="Slide Number Placeholder 3"/>
          <p:cNvSpPr>
            <a:spLocks noGrp="1"/>
          </p:cNvSpPr>
          <p:nvPr>
            <p:ph type="sldNum" sz="quarter" idx="10"/>
          </p:nvPr>
        </p:nvSpPr>
        <p:spPr/>
        <p:txBody>
          <a:bodyPr/>
          <a:lstStyle/>
          <a:p>
            <a:fld id="{E0221616-D43B-4544-9671-102AF28FE48A}" type="slidenum">
              <a:rPr lang="en-US" smtClean="0"/>
              <a:t>10</a:t>
            </a:fld>
            <a:endParaRPr lang="en-US" dirty="0"/>
          </a:p>
        </p:txBody>
      </p:sp>
      <p:sp>
        <p:nvSpPr>
          <p:cNvPr id="5" name="Footer Placeholder 4"/>
          <p:cNvSpPr>
            <a:spLocks noGrp="1"/>
          </p:cNvSpPr>
          <p:nvPr>
            <p:ph type="ftr" sz="quarter" idx="11"/>
          </p:nvPr>
        </p:nvSpPr>
        <p:spPr/>
        <p:txBody>
          <a:bodyPr/>
          <a:lstStyle/>
          <a:p>
            <a:r>
              <a:rPr lang="en-US"/>
              <a:t>{1/25/2017 TRNPNCI 00185062.PPTX}</a:t>
            </a:r>
            <a:endParaRPr lang="en-US" dirty="0"/>
          </a:p>
        </p:txBody>
      </p:sp>
    </p:spTree>
    <p:extLst>
      <p:ext uri="{BB962C8B-B14F-4D97-AF65-F5344CB8AC3E}">
        <p14:creationId xmlns:p14="http://schemas.microsoft.com/office/powerpoint/2010/main" val="37447737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221616-D43B-4544-9671-102AF28FE48A}" type="slidenum">
              <a:rPr lang="en-US" smtClean="0"/>
              <a:t>11</a:t>
            </a:fld>
            <a:endParaRPr lang="en-US" dirty="0"/>
          </a:p>
        </p:txBody>
      </p:sp>
      <p:sp>
        <p:nvSpPr>
          <p:cNvPr id="5" name="Footer Placeholder 4"/>
          <p:cNvSpPr>
            <a:spLocks noGrp="1"/>
          </p:cNvSpPr>
          <p:nvPr>
            <p:ph type="ftr" sz="quarter" idx="11"/>
          </p:nvPr>
        </p:nvSpPr>
        <p:spPr/>
        <p:txBody>
          <a:bodyPr/>
          <a:lstStyle/>
          <a:p>
            <a:r>
              <a:rPr lang="en-US"/>
              <a:t>{1/25/2017 TRNPNCI 00185062.PPTX}</a:t>
            </a:r>
            <a:endParaRPr lang="en-US" dirty="0"/>
          </a:p>
        </p:txBody>
      </p:sp>
    </p:spTree>
    <p:extLst>
      <p:ext uri="{BB962C8B-B14F-4D97-AF65-F5344CB8AC3E}">
        <p14:creationId xmlns:p14="http://schemas.microsoft.com/office/powerpoint/2010/main" val="37447737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221616-D43B-4544-9671-102AF28FE48A}" type="slidenum">
              <a:rPr lang="en-US" smtClean="0"/>
              <a:t>12</a:t>
            </a:fld>
            <a:endParaRPr lang="en-US" dirty="0"/>
          </a:p>
        </p:txBody>
      </p:sp>
      <p:sp>
        <p:nvSpPr>
          <p:cNvPr id="5" name="Footer Placeholder 4"/>
          <p:cNvSpPr>
            <a:spLocks noGrp="1"/>
          </p:cNvSpPr>
          <p:nvPr>
            <p:ph type="ftr" sz="quarter" idx="11"/>
          </p:nvPr>
        </p:nvSpPr>
        <p:spPr/>
        <p:txBody>
          <a:bodyPr/>
          <a:lstStyle/>
          <a:p>
            <a:r>
              <a:rPr lang="en-US"/>
              <a:t>{1/25/2017 TRNPNCI 00185062.PPTX}</a:t>
            </a:r>
            <a:endParaRPr lang="en-US" dirty="0"/>
          </a:p>
        </p:txBody>
      </p:sp>
    </p:spTree>
    <p:extLst>
      <p:ext uri="{BB962C8B-B14F-4D97-AF65-F5344CB8AC3E}">
        <p14:creationId xmlns:p14="http://schemas.microsoft.com/office/powerpoint/2010/main" val="37447737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0221616-D43B-4544-9671-102AF28FE48A}" type="slidenum">
              <a:rPr lang="en-US" smtClean="0"/>
              <a:t>13</a:t>
            </a:fld>
            <a:endParaRPr lang="en-US" dirty="0"/>
          </a:p>
        </p:txBody>
      </p:sp>
      <p:sp>
        <p:nvSpPr>
          <p:cNvPr id="5" name="Footer Placeholder 4"/>
          <p:cNvSpPr>
            <a:spLocks noGrp="1"/>
          </p:cNvSpPr>
          <p:nvPr>
            <p:ph type="ftr" sz="quarter" idx="11"/>
          </p:nvPr>
        </p:nvSpPr>
        <p:spPr/>
        <p:txBody>
          <a:bodyPr/>
          <a:lstStyle/>
          <a:p>
            <a:r>
              <a:rPr lang="en-US"/>
              <a:t>{1/25/2017 TRNPNCI 00185062.PPTX}</a:t>
            </a:r>
            <a:endParaRPr lang="en-US" dirty="0"/>
          </a:p>
        </p:txBody>
      </p:sp>
    </p:spTree>
    <p:extLst>
      <p:ext uri="{BB962C8B-B14F-4D97-AF65-F5344CB8AC3E}">
        <p14:creationId xmlns:p14="http://schemas.microsoft.com/office/powerpoint/2010/main" val="37447737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0D0580E-49D8-4063-9180-9B6FBA0FD6ED}" type="datetime1">
              <a:rPr lang="en-US" smtClean="0"/>
              <a:t>7/12/2024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81DC40F-5F98-4F23-9936-70703A39BCC3}" type="slidenum">
              <a:rPr lang="en-US" smtClean="0"/>
              <a:t>‹#›</a:t>
            </a:fld>
            <a:endParaRPr lang="en-US" dirty="0"/>
          </a:p>
        </p:txBody>
      </p:sp>
    </p:spTree>
    <p:extLst>
      <p:ext uri="{BB962C8B-B14F-4D97-AF65-F5344CB8AC3E}">
        <p14:creationId xmlns:p14="http://schemas.microsoft.com/office/powerpoint/2010/main" val="41254266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BC3B387-565A-4675-BE93-44932B9FB9AB}" type="datetime1">
              <a:rPr lang="en-US" smtClean="0"/>
              <a:t>7/12/2024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81DC40F-5F98-4F23-9936-70703A39BCC3}" type="slidenum">
              <a:rPr lang="en-US" smtClean="0"/>
              <a:t>‹#›</a:t>
            </a:fld>
            <a:endParaRPr lang="en-US" dirty="0"/>
          </a:p>
        </p:txBody>
      </p:sp>
    </p:spTree>
    <p:extLst>
      <p:ext uri="{BB962C8B-B14F-4D97-AF65-F5344CB8AC3E}">
        <p14:creationId xmlns:p14="http://schemas.microsoft.com/office/powerpoint/2010/main" val="17592526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185A1BA-3442-4A68-9BD7-F8E668C13C44}" type="datetime1">
              <a:rPr lang="en-US" smtClean="0"/>
              <a:t>7/12/2024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81DC40F-5F98-4F23-9936-70703A39BCC3}" type="slidenum">
              <a:rPr lang="en-US" smtClean="0"/>
              <a:t>‹#›</a:t>
            </a:fld>
            <a:endParaRPr lang="en-US" dirty="0"/>
          </a:p>
        </p:txBody>
      </p:sp>
    </p:spTree>
    <p:extLst>
      <p:ext uri="{BB962C8B-B14F-4D97-AF65-F5344CB8AC3E}">
        <p14:creationId xmlns:p14="http://schemas.microsoft.com/office/powerpoint/2010/main" val="28225046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A6AA3E4-BE99-43EE-A4CF-F40F48C25D5A}" type="datetime1">
              <a:rPr lang="en-US" smtClean="0"/>
              <a:t>7/12/2024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81DC40F-5F98-4F23-9936-70703A39BCC3}" type="slidenum">
              <a:rPr lang="en-US" smtClean="0"/>
              <a:t>‹#›</a:t>
            </a:fld>
            <a:endParaRPr lang="en-US" dirty="0"/>
          </a:p>
        </p:txBody>
      </p:sp>
    </p:spTree>
    <p:extLst>
      <p:ext uri="{BB962C8B-B14F-4D97-AF65-F5344CB8AC3E}">
        <p14:creationId xmlns:p14="http://schemas.microsoft.com/office/powerpoint/2010/main" val="860252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3C2CCD-A2F2-4817-A515-A5CF0230A266}" type="datetime1">
              <a:rPr lang="en-US" smtClean="0"/>
              <a:t>7/12/2024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81DC40F-5F98-4F23-9936-70703A39BCC3}" type="slidenum">
              <a:rPr lang="en-US" smtClean="0"/>
              <a:t>‹#›</a:t>
            </a:fld>
            <a:endParaRPr lang="en-US" dirty="0"/>
          </a:p>
        </p:txBody>
      </p:sp>
    </p:spTree>
    <p:extLst>
      <p:ext uri="{BB962C8B-B14F-4D97-AF65-F5344CB8AC3E}">
        <p14:creationId xmlns:p14="http://schemas.microsoft.com/office/powerpoint/2010/main" val="2416037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455572C-CFB9-4BD5-BB8E-4F1D15F9A616}" type="datetime1">
              <a:rPr lang="en-US" smtClean="0"/>
              <a:t>7/12/2024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81DC40F-5F98-4F23-9936-70703A39BCC3}" type="slidenum">
              <a:rPr lang="en-US" smtClean="0"/>
              <a:t>‹#›</a:t>
            </a:fld>
            <a:endParaRPr lang="en-US" dirty="0"/>
          </a:p>
        </p:txBody>
      </p:sp>
    </p:spTree>
    <p:extLst>
      <p:ext uri="{BB962C8B-B14F-4D97-AF65-F5344CB8AC3E}">
        <p14:creationId xmlns:p14="http://schemas.microsoft.com/office/powerpoint/2010/main" val="51434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846AAC8-21F1-40D3-BE5B-59AF34A6FD9D}" type="datetime1">
              <a:rPr lang="en-US" smtClean="0"/>
              <a:t>7/12/2024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81DC40F-5F98-4F23-9936-70703A39BCC3}" type="slidenum">
              <a:rPr lang="en-US" smtClean="0"/>
              <a:t>‹#›</a:t>
            </a:fld>
            <a:endParaRPr lang="en-US" dirty="0"/>
          </a:p>
        </p:txBody>
      </p:sp>
    </p:spTree>
    <p:extLst>
      <p:ext uri="{BB962C8B-B14F-4D97-AF65-F5344CB8AC3E}">
        <p14:creationId xmlns:p14="http://schemas.microsoft.com/office/powerpoint/2010/main" val="2615530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E76B8C4-4538-411D-AF37-5B91F2D36651}" type="datetime1">
              <a:rPr lang="en-US" smtClean="0"/>
              <a:t>7/12/2024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81DC40F-5F98-4F23-9936-70703A39BCC3}" type="slidenum">
              <a:rPr lang="en-US" smtClean="0"/>
              <a:t>‹#›</a:t>
            </a:fld>
            <a:endParaRPr lang="en-US" dirty="0"/>
          </a:p>
        </p:txBody>
      </p:sp>
    </p:spTree>
    <p:extLst>
      <p:ext uri="{BB962C8B-B14F-4D97-AF65-F5344CB8AC3E}">
        <p14:creationId xmlns:p14="http://schemas.microsoft.com/office/powerpoint/2010/main" val="2733312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8EA7D8-A4F9-46C1-B4B6-B39A468D62C6}" type="datetime1">
              <a:rPr lang="en-US" smtClean="0"/>
              <a:t>7/12/2024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81DC40F-5F98-4F23-9936-70703A39BCC3}" type="slidenum">
              <a:rPr lang="en-US" smtClean="0"/>
              <a:t>‹#›</a:t>
            </a:fld>
            <a:endParaRPr lang="en-US" dirty="0"/>
          </a:p>
        </p:txBody>
      </p:sp>
    </p:spTree>
    <p:extLst>
      <p:ext uri="{BB962C8B-B14F-4D97-AF65-F5344CB8AC3E}">
        <p14:creationId xmlns:p14="http://schemas.microsoft.com/office/powerpoint/2010/main" val="9399198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1D9ADEC-0157-4768-99FC-7E55BA408367}" type="datetime1">
              <a:rPr lang="en-US" smtClean="0"/>
              <a:t>7/12/2024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81DC40F-5F98-4F23-9936-70703A39BCC3}" type="slidenum">
              <a:rPr lang="en-US" smtClean="0"/>
              <a:t>‹#›</a:t>
            </a:fld>
            <a:endParaRPr lang="en-US" dirty="0"/>
          </a:p>
        </p:txBody>
      </p:sp>
    </p:spTree>
    <p:extLst>
      <p:ext uri="{BB962C8B-B14F-4D97-AF65-F5344CB8AC3E}">
        <p14:creationId xmlns:p14="http://schemas.microsoft.com/office/powerpoint/2010/main" val="20019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0E8BCFA-13C8-4075-AF1C-C6963DBFF51E}" type="datetime1">
              <a:rPr lang="en-US" smtClean="0"/>
              <a:t>7/12/2024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81DC40F-5F98-4F23-9936-70703A39BCC3}" type="slidenum">
              <a:rPr lang="en-US" smtClean="0"/>
              <a:t>‹#›</a:t>
            </a:fld>
            <a:endParaRPr lang="en-US" dirty="0"/>
          </a:p>
        </p:txBody>
      </p:sp>
    </p:spTree>
    <p:extLst>
      <p:ext uri="{BB962C8B-B14F-4D97-AF65-F5344CB8AC3E}">
        <p14:creationId xmlns:p14="http://schemas.microsoft.com/office/powerpoint/2010/main" val="12673856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562DD8-CCE0-4374-9C43-91F48EBF57D9}" type="datetime1">
              <a:rPr lang="en-US" smtClean="0">
                <a:solidFill>
                  <a:srgbClr val="FFFFFF"/>
                </a:solidFill>
              </a:rPr>
              <a:pPr/>
              <a:t>7/12/2024</a:t>
            </a:fld>
            <a:endParaRPr lang="en-US" dirty="0">
              <a:solidFill>
                <a:srgbClr val="FFFFFF"/>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solidFill>
                <a:srgbClr val="FFFFFF"/>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1DC40F-5F98-4F23-9936-70703A39BCC3}"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1216030567"/>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www.clemansnelson.com/"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783853" y="609600"/>
            <a:ext cx="7620000" cy="2209800"/>
          </a:xfrm>
        </p:spPr>
        <p:txBody>
          <a:bodyPr/>
          <a:lstStyle/>
          <a:p>
            <a:pPr algn="ctr"/>
            <a:br>
              <a:rPr lang="en-US" sz="2400" dirty="0">
                <a:solidFill>
                  <a:schemeClr val="tx1"/>
                </a:solidFill>
              </a:rPr>
            </a:br>
            <a:br>
              <a:rPr lang="en-US" sz="2400" dirty="0">
                <a:solidFill>
                  <a:schemeClr val="tx1"/>
                </a:solidFill>
              </a:rPr>
            </a:br>
            <a:r>
              <a:rPr lang="en-US" sz="2400" b="1" dirty="0">
                <a:latin typeface="Garamond" panose="02020404030301010803" pitchFamily="18" charset="0"/>
              </a:rPr>
              <a:t>STREAM GROUP</a:t>
            </a:r>
            <a:br>
              <a:rPr lang="en-US" sz="2400" b="1" dirty="0">
                <a:solidFill>
                  <a:schemeClr val="tx1"/>
                </a:solidFill>
                <a:latin typeface="Garamond" panose="02020404030301010803" pitchFamily="18" charset="0"/>
              </a:rPr>
            </a:br>
            <a:r>
              <a:rPr lang="en-US" sz="2400" b="1" dirty="0">
                <a:latin typeface="Garamond" panose="02020404030301010803" pitchFamily="18" charset="0"/>
              </a:rPr>
              <a:t>DISCRIMINATORY HARASSMENT</a:t>
            </a:r>
            <a:br>
              <a:rPr lang="en-US" sz="2400" b="1" dirty="0">
                <a:latin typeface="Garamond" panose="02020404030301010803" pitchFamily="18" charset="0"/>
              </a:rPr>
            </a:br>
            <a:r>
              <a:rPr lang="en-US" sz="2400" b="1" dirty="0">
                <a:latin typeface="Garamond" panose="02020404030301010803" pitchFamily="18" charset="0"/>
              </a:rPr>
              <a:t>TRAINING</a:t>
            </a:r>
            <a:endParaRPr lang="en-US" sz="2000" b="1" cap="none" dirty="0">
              <a:latin typeface="Garamond" panose="02020404030301010803" pitchFamily="18" charset="0"/>
            </a:endParaRPr>
          </a:p>
        </p:txBody>
      </p:sp>
      <p:sp>
        <p:nvSpPr>
          <p:cNvPr id="2051" name="Rectangle 3"/>
          <p:cNvSpPr>
            <a:spLocks noGrp="1" noChangeArrowheads="1"/>
          </p:cNvSpPr>
          <p:nvPr>
            <p:ph type="subTitle" idx="1"/>
          </p:nvPr>
        </p:nvSpPr>
        <p:spPr>
          <a:xfrm>
            <a:off x="152400" y="4953000"/>
            <a:ext cx="8839200" cy="1447800"/>
          </a:xfrm>
        </p:spPr>
        <p:txBody>
          <a:bodyPr>
            <a:noAutofit/>
          </a:bodyPr>
          <a:lstStyle/>
          <a:p>
            <a:endParaRPr lang="en-US" sz="1400" dirty="0">
              <a:latin typeface="Times New Roman" pitchFamily="18" charset="0"/>
            </a:endParaRPr>
          </a:p>
          <a:p>
            <a:pPr algn="ctr">
              <a:spcAft>
                <a:spcPts val="0"/>
              </a:spcAft>
            </a:pPr>
            <a:r>
              <a:rPr lang="en-US" sz="1400" dirty="0">
                <a:solidFill>
                  <a:schemeClr val="tx1"/>
                </a:solidFill>
                <a:latin typeface="Arial" panose="020B0604020202020204" pitchFamily="34" charset="0"/>
                <a:cs typeface="Arial" panose="020B0604020202020204" pitchFamily="34" charset="0"/>
              </a:rPr>
              <a:t>Akron | Cincinnati | Columbus | Lima</a:t>
            </a:r>
          </a:p>
          <a:p>
            <a:pPr algn="ctr">
              <a:spcAft>
                <a:spcPts val="0"/>
              </a:spcAft>
            </a:pPr>
            <a:r>
              <a:rPr lang="en-US" sz="1400" dirty="0">
                <a:solidFill>
                  <a:schemeClr val="tx1"/>
                </a:solidFill>
                <a:latin typeface="Arial" panose="020B0604020202020204" pitchFamily="34" charset="0"/>
                <a:cs typeface="Arial" panose="020B0604020202020204" pitchFamily="34" charset="0"/>
              </a:rPr>
              <a:t>1.800.282.0787</a:t>
            </a:r>
          </a:p>
          <a:p>
            <a:pPr algn="ctr"/>
            <a:r>
              <a:rPr lang="en-US" sz="1400" dirty="0">
                <a:solidFill>
                  <a:schemeClr val="tx1"/>
                </a:solidFill>
                <a:latin typeface="Arial" panose="020B0604020202020204" pitchFamily="34" charset="0"/>
                <a:cs typeface="Arial" panose="020B0604020202020204" pitchFamily="34" charset="0"/>
              </a:rPr>
              <a:t>www.clemansnelson.com</a:t>
            </a:r>
            <a:endParaRPr lang="en-US" sz="1400" dirty="0">
              <a:latin typeface="Arial" panose="020B0604020202020204" pitchFamily="34" charset="0"/>
              <a:cs typeface="Arial" panose="020B0604020202020204" pitchFamily="34" charset="0"/>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63461" y="3200400"/>
            <a:ext cx="3284939" cy="1280160"/>
          </a:xfrm>
          <a:prstGeom prst="rect">
            <a:avLst/>
          </a:prstGeom>
        </p:spPr>
      </p:pic>
      <p:sp>
        <p:nvSpPr>
          <p:cNvPr id="2" name="Rectangle 1"/>
          <p:cNvSpPr/>
          <p:nvPr/>
        </p:nvSpPr>
        <p:spPr>
          <a:xfrm>
            <a:off x="2482107" y="4507468"/>
            <a:ext cx="4223493" cy="369332"/>
          </a:xfrm>
          <a:prstGeom prst="rect">
            <a:avLst/>
          </a:prstGeom>
        </p:spPr>
        <p:txBody>
          <a:bodyPr wrap="square">
            <a:spAutoFit/>
          </a:bodyPr>
          <a:lstStyle/>
          <a:p>
            <a:pPr algn="ctr"/>
            <a:r>
              <a:rPr lang="en-US" cap="all" dirty="0">
                <a:solidFill>
                  <a:srgbClr val="9D936F">
                    <a:lumMod val="60000"/>
                    <a:lumOff val="40000"/>
                  </a:srgbClr>
                </a:solidFill>
              </a:rPr>
              <a:t>Consultants to Management</a:t>
            </a:r>
            <a:endParaRPr lang="en-US" dirty="0">
              <a:solidFill>
                <a:srgbClr val="9D936F">
                  <a:lumMod val="60000"/>
                  <a:lumOff val="40000"/>
                </a:srgbClr>
              </a:solidFill>
            </a:endParaRPr>
          </a:p>
        </p:txBody>
      </p:sp>
      <p:sp>
        <p:nvSpPr>
          <p:cNvPr id="3" name="TextBox 2"/>
          <p:cNvSpPr txBox="1"/>
          <p:nvPr/>
        </p:nvSpPr>
        <p:spPr>
          <a:xfrm>
            <a:off x="304800" y="6477000"/>
            <a:ext cx="1371600" cy="230832"/>
          </a:xfrm>
          <a:prstGeom prst="rect">
            <a:avLst/>
          </a:prstGeom>
          <a:noFill/>
        </p:spPr>
        <p:txBody>
          <a:bodyPr wrap="square" rtlCol="0">
            <a:spAutoFit/>
          </a:bodyPr>
          <a:lstStyle/>
          <a:p>
            <a:r>
              <a:rPr lang="en-US" sz="900" dirty="0"/>
              <a:t>209391.pptx</a:t>
            </a:r>
          </a:p>
        </p:txBody>
      </p:sp>
      <p:sp>
        <p:nvSpPr>
          <p:cNvPr id="8" name="TextBox 7"/>
          <p:cNvSpPr txBox="1"/>
          <p:nvPr/>
        </p:nvSpPr>
        <p:spPr>
          <a:xfrm>
            <a:off x="6580992" y="6474768"/>
            <a:ext cx="2182008" cy="230832"/>
          </a:xfrm>
          <a:prstGeom prst="rect">
            <a:avLst/>
          </a:prstGeom>
          <a:noFill/>
        </p:spPr>
        <p:txBody>
          <a:bodyPr wrap="none" rtlCol="0">
            <a:spAutoFit/>
          </a:bodyPr>
          <a:lstStyle/>
          <a:p>
            <a:pPr algn="r"/>
            <a:r>
              <a:rPr lang="en-US" sz="900" dirty="0"/>
              <a:t>© 2024 Clemans, Nelson &amp; Associates, Inc.</a:t>
            </a:r>
          </a:p>
        </p:txBody>
      </p:sp>
    </p:spTree>
    <p:extLst>
      <p:ext uri="{BB962C8B-B14F-4D97-AF65-F5344CB8AC3E}">
        <p14:creationId xmlns:p14="http://schemas.microsoft.com/office/powerpoint/2010/main" val="5834588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7924800" cy="609600"/>
          </a:xfrm>
        </p:spPr>
        <p:txBody>
          <a:bodyPr>
            <a:normAutofit fontScale="90000"/>
          </a:bodyPr>
          <a:lstStyle/>
          <a:p>
            <a:pPr algn="ctr"/>
            <a:r>
              <a:rPr lang="en-US" dirty="0"/>
              <a:t>What is Sexual Harassment?</a:t>
            </a:r>
          </a:p>
        </p:txBody>
      </p:sp>
      <p:sp>
        <p:nvSpPr>
          <p:cNvPr id="3" name="Content Placeholder 2"/>
          <p:cNvSpPr>
            <a:spLocks noGrp="1"/>
          </p:cNvSpPr>
          <p:nvPr>
            <p:ph idx="1"/>
          </p:nvPr>
        </p:nvSpPr>
        <p:spPr>
          <a:xfrm>
            <a:off x="609600" y="1295400"/>
            <a:ext cx="7924800" cy="4800600"/>
          </a:xfrm>
        </p:spPr>
        <p:txBody>
          <a:bodyPr>
            <a:noAutofit/>
          </a:bodyPr>
          <a:lstStyle/>
          <a:p>
            <a:pPr algn="just"/>
            <a:r>
              <a:rPr lang="en-US" sz="2400" dirty="0"/>
              <a:t>Two general types</a:t>
            </a:r>
          </a:p>
          <a:p>
            <a:pPr lvl="1" algn="just"/>
            <a:r>
              <a:rPr lang="en-US" sz="2400" b="1" dirty="0"/>
              <a:t>Quid pro quo</a:t>
            </a:r>
          </a:p>
          <a:p>
            <a:pPr lvl="2" algn="just"/>
            <a:r>
              <a:rPr lang="en-US" sz="2400" dirty="0"/>
              <a:t>Occurs when someone in a supervisory position “relies upon his apparent or actual authority to extort sexual consideration from an employee”</a:t>
            </a:r>
          </a:p>
          <a:p>
            <a:pPr lvl="1" algn="just"/>
            <a:r>
              <a:rPr lang="en-US" sz="2400" b="1" dirty="0"/>
              <a:t>Hostile environment</a:t>
            </a:r>
            <a:endParaRPr lang="en-US" sz="2400" dirty="0"/>
          </a:p>
          <a:p>
            <a:pPr lvl="2" algn="just"/>
            <a:r>
              <a:rPr lang="en-US" sz="2400" dirty="0"/>
              <a:t>“[w]hen the workplace is permeated with discriminatory intimidation, ridicule, and insult that is sufficiently severe or pervasive to alter the conditions of the victim’s employment and create an abusive working environment.”</a:t>
            </a:r>
          </a:p>
        </p:txBody>
      </p:sp>
      <p:sp>
        <p:nvSpPr>
          <p:cNvPr id="5" name="TextBox 4"/>
          <p:cNvSpPr txBox="1"/>
          <p:nvPr/>
        </p:nvSpPr>
        <p:spPr>
          <a:xfrm>
            <a:off x="6580992" y="6474768"/>
            <a:ext cx="2182008" cy="230832"/>
          </a:xfrm>
          <a:prstGeom prst="rect">
            <a:avLst/>
          </a:prstGeom>
          <a:noFill/>
        </p:spPr>
        <p:txBody>
          <a:bodyPr wrap="none" rtlCol="0">
            <a:spAutoFit/>
          </a:bodyPr>
          <a:lstStyle/>
          <a:p>
            <a:pPr algn="r"/>
            <a:r>
              <a:rPr lang="en-US" sz="900" dirty="0"/>
              <a:t>© 2024 Clemans, Nelson &amp; Associates, Inc.</a:t>
            </a:r>
          </a:p>
        </p:txBody>
      </p:sp>
    </p:spTree>
    <p:extLst>
      <p:ext uri="{BB962C8B-B14F-4D97-AF65-F5344CB8AC3E}">
        <p14:creationId xmlns:p14="http://schemas.microsoft.com/office/powerpoint/2010/main" val="21157961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7924800" cy="715962"/>
          </a:xfrm>
        </p:spPr>
        <p:txBody>
          <a:bodyPr>
            <a:normAutofit fontScale="90000"/>
          </a:bodyPr>
          <a:lstStyle/>
          <a:p>
            <a:pPr algn="ctr"/>
            <a:r>
              <a:rPr lang="en-US" dirty="0"/>
              <a:t>Hostile Environment</a:t>
            </a:r>
          </a:p>
        </p:txBody>
      </p:sp>
      <p:sp>
        <p:nvSpPr>
          <p:cNvPr id="3" name="Content Placeholder 2"/>
          <p:cNvSpPr>
            <a:spLocks noGrp="1"/>
          </p:cNvSpPr>
          <p:nvPr>
            <p:ph idx="1"/>
          </p:nvPr>
        </p:nvSpPr>
        <p:spPr>
          <a:xfrm>
            <a:off x="533400" y="1219200"/>
            <a:ext cx="7924800" cy="4953000"/>
          </a:xfrm>
        </p:spPr>
        <p:txBody>
          <a:bodyPr>
            <a:noAutofit/>
          </a:bodyPr>
          <a:lstStyle/>
          <a:p>
            <a:pPr algn="just"/>
            <a:r>
              <a:rPr lang="en-US" sz="2400" u="sng" dirty="0"/>
              <a:t>Unwelcome conduct</a:t>
            </a:r>
            <a:r>
              <a:rPr lang="en-US" sz="2400" dirty="0"/>
              <a:t> can take on many forms, including:</a:t>
            </a:r>
          </a:p>
          <a:p>
            <a:pPr lvl="1" algn="just"/>
            <a:r>
              <a:rPr lang="en-US" sz="2400" u="sng" dirty="0"/>
              <a:t>Sexual Advances</a:t>
            </a:r>
            <a:r>
              <a:rPr lang="en-US" sz="2400" dirty="0"/>
              <a:t> - Unwelcome advances of the type found in quid pro quo cases are equally applicable to hostile environment cases, even where there is no tangible job action taken.</a:t>
            </a:r>
          </a:p>
          <a:p>
            <a:pPr lvl="1" algn="just"/>
            <a:r>
              <a:rPr lang="en-US" sz="2400" u="sng" dirty="0"/>
              <a:t>Gender Hazing</a:t>
            </a:r>
            <a:r>
              <a:rPr lang="en-US" sz="2400" dirty="0"/>
              <a:t> - Often physical in nature and can be hate motivated or merely involve sex‑based practical jokes that often result in damage to work equipment or personal property.</a:t>
            </a:r>
          </a:p>
          <a:p>
            <a:pPr lvl="1" algn="just"/>
            <a:r>
              <a:rPr lang="en-US" sz="2400" u="sng" dirty="0"/>
              <a:t>Gender Baiting</a:t>
            </a:r>
            <a:r>
              <a:rPr lang="en-US" sz="2400" dirty="0"/>
              <a:t> - Generally non‑physical, involving gender‑based barbed comments, or generalizations about an entire gender.  </a:t>
            </a:r>
          </a:p>
        </p:txBody>
      </p:sp>
      <p:sp>
        <p:nvSpPr>
          <p:cNvPr id="5" name="TextBox 4"/>
          <p:cNvSpPr txBox="1"/>
          <p:nvPr/>
        </p:nvSpPr>
        <p:spPr>
          <a:xfrm>
            <a:off x="6580992" y="6474768"/>
            <a:ext cx="2182008" cy="230832"/>
          </a:xfrm>
          <a:prstGeom prst="rect">
            <a:avLst/>
          </a:prstGeom>
          <a:noFill/>
        </p:spPr>
        <p:txBody>
          <a:bodyPr wrap="none" rtlCol="0">
            <a:spAutoFit/>
          </a:bodyPr>
          <a:lstStyle/>
          <a:p>
            <a:pPr algn="r"/>
            <a:r>
              <a:rPr lang="en-US" sz="900" dirty="0"/>
              <a:t>© 2024 Clemans, Nelson &amp; Associates, Inc.</a:t>
            </a:r>
          </a:p>
        </p:txBody>
      </p:sp>
    </p:spTree>
    <p:extLst>
      <p:ext uri="{BB962C8B-B14F-4D97-AF65-F5344CB8AC3E}">
        <p14:creationId xmlns:p14="http://schemas.microsoft.com/office/powerpoint/2010/main" val="40971821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50838"/>
            <a:ext cx="7924800" cy="715962"/>
          </a:xfrm>
        </p:spPr>
        <p:txBody>
          <a:bodyPr>
            <a:normAutofit fontScale="90000"/>
          </a:bodyPr>
          <a:lstStyle/>
          <a:p>
            <a:pPr algn="ctr"/>
            <a:r>
              <a:rPr lang="en-US" dirty="0"/>
              <a:t>Hostile Environment</a:t>
            </a:r>
          </a:p>
        </p:txBody>
      </p:sp>
      <p:sp>
        <p:nvSpPr>
          <p:cNvPr id="3" name="Content Placeholder 2"/>
          <p:cNvSpPr>
            <a:spLocks noGrp="1"/>
          </p:cNvSpPr>
          <p:nvPr>
            <p:ph idx="1"/>
          </p:nvPr>
        </p:nvSpPr>
        <p:spPr>
          <a:xfrm>
            <a:off x="609600" y="1295400"/>
            <a:ext cx="8229600" cy="5105400"/>
          </a:xfrm>
        </p:spPr>
        <p:txBody>
          <a:bodyPr>
            <a:noAutofit/>
          </a:bodyPr>
          <a:lstStyle/>
          <a:p>
            <a:pPr algn="just"/>
            <a:r>
              <a:rPr lang="en-US" sz="2400" u="sng" dirty="0"/>
              <a:t>Sexually-Charged Atmosphere</a:t>
            </a:r>
            <a:r>
              <a:rPr lang="en-US" sz="2400" dirty="0"/>
              <a:t>:  An atmosphere in which sex-based discussion and conduct are prevalent</a:t>
            </a:r>
          </a:p>
          <a:p>
            <a:pPr lvl="1" algn="just"/>
            <a:r>
              <a:rPr lang="en-US" sz="2400" dirty="0"/>
              <a:t>Employees discussing details of romantic relationships</a:t>
            </a:r>
          </a:p>
          <a:p>
            <a:pPr lvl="1" algn="just"/>
            <a:r>
              <a:rPr lang="en-US" sz="2400" dirty="0"/>
              <a:t>Employees bragging about sex lives and "conquests,” real or imagined</a:t>
            </a:r>
          </a:p>
          <a:p>
            <a:pPr lvl="1" algn="just"/>
            <a:r>
              <a:rPr lang="en-US" sz="2400" dirty="0"/>
              <a:t>Pornographic or suggestive material kept or posted in the workplace</a:t>
            </a:r>
          </a:p>
          <a:p>
            <a:pPr lvl="1" algn="just"/>
            <a:r>
              <a:rPr lang="en-US" sz="2400" dirty="0"/>
              <a:t>Off-color jokes and double-entendres</a:t>
            </a:r>
          </a:p>
          <a:p>
            <a:pPr lvl="1" algn="just"/>
            <a:r>
              <a:rPr lang="en-US" sz="2400" dirty="0"/>
              <a:t>Overly persistent date seekers in the workplace</a:t>
            </a:r>
          </a:p>
          <a:p>
            <a:pPr lvl="1" algn="just"/>
            <a:r>
              <a:rPr lang="en-US" sz="2400" dirty="0"/>
              <a:t>Graffiti, t-shirt art, off-color birthday cards, "girlie" calendars, etc.</a:t>
            </a:r>
          </a:p>
        </p:txBody>
      </p:sp>
      <p:sp>
        <p:nvSpPr>
          <p:cNvPr id="5" name="TextBox 4"/>
          <p:cNvSpPr txBox="1"/>
          <p:nvPr/>
        </p:nvSpPr>
        <p:spPr>
          <a:xfrm>
            <a:off x="6580992" y="6474768"/>
            <a:ext cx="2182008" cy="230832"/>
          </a:xfrm>
          <a:prstGeom prst="rect">
            <a:avLst/>
          </a:prstGeom>
          <a:noFill/>
        </p:spPr>
        <p:txBody>
          <a:bodyPr wrap="none" rtlCol="0">
            <a:spAutoFit/>
          </a:bodyPr>
          <a:lstStyle/>
          <a:p>
            <a:pPr algn="r"/>
            <a:r>
              <a:rPr lang="en-US" sz="900" dirty="0"/>
              <a:t>© 2023 Clemans, Nelson &amp; Associates, Inc.</a:t>
            </a:r>
          </a:p>
        </p:txBody>
      </p:sp>
    </p:spTree>
    <p:extLst>
      <p:ext uri="{BB962C8B-B14F-4D97-AF65-F5344CB8AC3E}">
        <p14:creationId xmlns:p14="http://schemas.microsoft.com/office/powerpoint/2010/main" val="8108893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27038"/>
            <a:ext cx="7924800" cy="1020762"/>
          </a:xfrm>
        </p:spPr>
        <p:txBody>
          <a:bodyPr>
            <a:normAutofit fontScale="90000"/>
          </a:bodyPr>
          <a:lstStyle/>
          <a:p>
            <a:pPr algn="ctr"/>
            <a:r>
              <a:rPr lang="en-US" cap="none" dirty="0"/>
              <a:t>DISCRIMINATORY HARASSMENT -</a:t>
            </a:r>
            <a:br>
              <a:rPr lang="en-US" cap="none" dirty="0"/>
            </a:br>
            <a:r>
              <a:rPr lang="en-US" cap="none" dirty="0"/>
              <a:t>OTHER PROTECTED CLASSES</a:t>
            </a:r>
          </a:p>
        </p:txBody>
      </p:sp>
      <p:sp>
        <p:nvSpPr>
          <p:cNvPr id="3" name="Content Placeholder 2"/>
          <p:cNvSpPr>
            <a:spLocks noGrp="1"/>
          </p:cNvSpPr>
          <p:nvPr>
            <p:ph idx="1"/>
          </p:nvPr>
        </p:nvSpPr>
        <p:spPr>
          <a:xfrm>
            <a:off x="609600" y="1905000"/>
            <a:ext cx="8229600" cy="4114800"/>
          </a:xfrm>
        </p:spPr>
        <p:txBody>
          <a:bodyPr>
            <a:noAutofit/>
          </a:bodyPr>
          <a:lstStyle/>
          <a:p>
            <a:r>
              <a:rPr lang="en-US" sz="2400" u="sng" dirty="0"/>
              <a:t>Racial and/or Religious Harassment</a:t>
            </a:r>
          </a:p>
          <a:p>
            <a:r>
              <a:rPr lang="en-US" sz="2400" u="sng" dirty="0"/>
              <a:t>Age/ADEA Harassment</a:t>
            </a:r>
            <a:r>
              <a:rPr lang="en-US" sz="2400" dirty="0"/>
              <a:t>: no circuit has, as yet, applied the hostile-environment doctrine in an ADEA action, but such a theory is likely viable under the ADEA</a:t>
            </a:r>
          </a:p>
          <a:p>
            <a:r>
              <a:rPr lang="en-US" sz="2400" u="sng" dirty="0"/>
              <a:t>ADA/Disability Harassment</a:t>
            </a:r>
          </a:p>
          <a:p>
            <a:pPr marL="342900" lvl="1" indent="-342900">
              <a:buFont typeface="Arial" panose="020B0604020202020204" pitchFamily="34" charset="0"/>
              <a:buChar char="•"/>
            </a:pPr>
            <a:r>
              <a:rPr lang="en-US" sz="2400" u="sng" dirty="0"/>
              <a:t>Pregnancy Discrimination/Maternity Leave</a:t>
            </a:r>
            <a:r>
              <a:rPr lang="en-US" sz="2400" dirty="0"/>
              <a:t>: Discrimination based upon pregnancy, childbirth, or other related medical conditions are illegal under the Pregnancy Discrimination Act (PDA)</a:t>
            </a:r>
          </a:p>
          <a:p>
            <a:endParaRPr lang="en-US" sz="2400" dirty="0"/>
          </a:p>
          <a:p>
            <a:endParaRPr lang="en-US" sz="2400" u="sng" dirty="0"/>
          </a:p>
          <a:p>
            <a:endParaRPr lang="en-US" sz="2200" dirty="0"/>
          </a:p>
        </p:txBody>
      </p:sp>
      <p:sp>
        <p:nvSpPr>
          <p:cNvPr id="5" name="TextBox 4"/>
          <p:cNvSpPr txBox="1"/>
          <p:nvPr/>
        </p:nvSpPr>
        <p:spPr>
          <a:xfrm>
            <a:off x="6580992" y="6474768"/>
            <a:ext cx="2182008" cy="230832"/>
          </a:xfrm>
          <a:prstGeom prst="rect">
            <a:avLst/>
          </a:prstGeom>
          <a:noFill/>
        </p:spPr>
        <p:txBody>
          <a:bodyPr wrap="none" rtlCol="0">
            <a:spAutoFit/>
          </a:bodyPr>
          <a:lstStyle/>
          <a:p>
            <a:pPr algn="r"/>
            <a:r>
              <a:rPr lang="en-US" sz="900" dirty="0"/>
              <a:t>© 2023 Clemans, Nelson &amp; Associates, Inc.</a:t>
            </a:r>
          </a:p>
        </p:txBody>
      </p:sp>
    </p:spTree>
    <p:extLst>
      <p:ext uri="{BB962C8B-B14F-4D97-AF65-F5344CB8AC3E}">
        <p14:creationId xmlns:p14="http://schemas.microsoft.com/office/powerpoint/2010/main" val="29225539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7924800" cy="579438"/>
          </a:xfrm>
        </p:spPr>
        <p:txBody>
          <a:bodyPr>
            <a:noAutofit/>
          </a:bodyPr>
          <a:lstStyle/>
          <a:p>
            <a:pPr algn="ctr"/>
            <a:r>
              <a:rPr lang="en-US" sz="3000" dirty="0"/>
              <a:t>Helpful Tip From Dwight </a:t>
            </a:r>
            <a:r>
              <a:rPr lang="en-US" sz="3000" dirty="0" err="1"/>
              <a:t>Schrute</a:t>
            </a:r>
            <a:endParaRPr lang="en-US" sz="3000" dirty="0"/>
          </a:p>
        </p:txBody>
      </p:sp>
      <p:sp>
        <p:nvSpPr>
          <p:cNvPr id="3" name="Content Placeholder 2"/>
          <p:cNvSpPr>
            <a:spLocks noGrp="1"/>
          </p:cNvSpPr>
          <p:nvPr>
            <p:ph idx="1"/>
          </p:nvPr>
        </p:nvSpPr>
        <p:spPr>
          <a:xfrm>
            <a:off x="609600" y="1295400"/>
            <a:ext cx="8001000" cy="4419600"/>
          </a:xfrm>
        </p:spPr>
        <p:txBody>
          <a:bodyPr>
            <a:normAutofit/>
          </a:bodyPr>
          <a:lstStyle/>
          <a:p>
            <a:pPr marL="341313" lvl="1" indent="-341313"/>
            <a:endParaRPr lang="en-US" sz="2000" dirty="0"/>
          </a:p>
          <a:p>
            <a:pPr marL="0" lvl="1" indent="0">
              <a:buNone/>
            </a:pPr>
            <a:endParaRPr lang="en-US" sz="2000" dirty="0"/>
          </a:p>
        </p:txBody>
      </p:sp>
      <p:sp>
        <p:nvSpPr>
          <p:cNvPr id="5" name="TextBox 4"/>
          <p:cNvSpPr txBox="1"/>
          <p:nvPr/>
        </p:nvSpPr>
        <p:spPr>
          <a:xfrm>
            <a:off x="6580992" y="6474768"/>
            <a:ext cx="2182008" cy="230832"/>
          </a:xfrm>
          <a:prstGeom prst="rect">
            <a:avLst/>
          </a:prstGeom>
          <a:noFill/>
        </p:spPr>
        <p:txBody>
          <a:bodyPr wrap="none" rtlCol="0">
            <a:spAutoFit/>
          </a:bodyPr>
          <a:lstStyle/>
          <a:p>
            <a:pPr algn="r"/>
            <a:r>
              <a:rPr lang="en-US" sz="900" dirty="0"/>
              <a:t>© 2024 </a:t>
            </a:r>
            <a:r>
              <a:rPr lang="en-US" sz="900" dirty="0" err="1"/>
              <a:t>Clemans</a:t>
            </a:r>
            <a:r>
              <a:rPr lang="en-US" sz="900" dirty="0"/>
              <a:t>, Nelson &amp; Associates, Inc.</a:t>
            </a:r>
          </a:p>
        </p:txBody>
      </p:sp>
      <p:pic>
        <p:nvPicPr>
          <p:cNvPr id="6" name="Content Placeholder 5">
            <a:extLst>
              <a:ext uri="{FF2B5EF4-FFF2-40B4-BE49-F238E27FC236}">
                <a16:creationId xmlns:a16="http://schemas.microsoft.com/office/drawing/2014/main" id="{9A66FDD0-5C83-40D5-ADAE-0AC46266A9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1600" y="2072481"/>
            <a:ext cx="6400800" cy="3200400"/>
          </a:xfrm>
          <a:prstGeom prst="rect">
            <a:avLst/>
          </a:prstGeom>
        </p:spPr>
      </p:pic>
    </p:spTree>
    <p:extLst>
      <p:ext uri="{BB962C8B-B14F-4D97-AF65-F5344CB8AC3E}">
        <p14:creationId xmlns:p14="http://schemas.microsoft.com/office/powerpoint/2010/main" val="4062048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16424"/>
            <a:ext cx="7924800" cy="674176"/>
          </a:xfrm>
        </p:spPr>
        <p:txBody>
          <a:bodyPr>
            <a:noAutofit/>
          </a:bodyPr>
          <a:lstStyle/>
          <a:p>
            <a:r>
              <a:rPr lang="da-DK" sz="3000" dirty="0"/>
              <a:t>Case Study: Amie Morningstar v. Circleville Fire et al, S.D. Ohio 2018</a:t>
            </a:r>
            <a:endParaRPr lang="en-US" sz="3000" dirty="0"/>
          </a:p>
        </p:txBody>
      </p:sp>
      <p:sp>
        <p:nvSpPr>
          <p:cNvPr id="3" name="Content Placeholder 2"/>
          <p:cNvSpPr>
            <a:spLocks noGrp="1"/>
          </p:cNvSpPr>
          <p:nvPr>
            <p:ph idx="1"/>
          </p:nvPr>
        </p:nvSpPr>
        <p:spPr>
          <a:xfrm>
            <a:off x="381000" y="1371600"/>
            <a:ext cx="8382000" cy="5181600"/>
          </a:xfrm>
        </p:spPr>
        <p:txBody>
          <a:bodyPr>
            <a:normAutofit lnSpcReduction="10000"/>
          </a:bodyPr>
          <a:lstStyle/>
          <a:p>
            <a:r>
              <a:rPr lang="en-US" sz="2400" dirty="0"/>
              <a:t>Plaintiff: First female firefighter at CFD, started 2003</a:t>
            </a:r>
          </a:p>
          <a:p>
            <a:r>
              <a:rPr lang="en-US" sz="2400" dirty="0"/>
              <a:t>Count 1: Discrimination Issues</a:t>
            </a:r>
          </a:p>
          <a:p>
            <a:pPr lvl="1"/>
            <a:r>
              <a:rPr lang="en-US" sz="2000" dirty="0"/>
              <a:t>Passed agility test but did not receive equipment for 4 years, could not go on runs (males received equipment in 2-4 </a:t>
            </a:r>
            <a:r>
              <a:rPr lang="en-US" sz="2000" dirty="0" err="1"/>
              <a:t>mos</a:t>
            </a:r>
            <a:r>
              <a:rPr lang="en-US" sz="2000" dirty="0"/>
              <a:t>)</a:t>
            </a:r>
          </a:p>
          <a:p>
            <a:pPr lvl="1"/>
            <a:r>
              <a:rPr lang="en-US" sz="2000" dirty="0"/>
              <a:t>Increased difficulty of agility test right before she took it, testimony that elements on the agility test were never required in the field (she passed anyway)</a:t>
            </a:r>
          </a:p>
          <a:p>
            <a:pPr lvl="1"/>
            <a:r>
              <a:rPr lang="en-US" sz="2000" dirty="0"/>
              <a:t>In 2007, after she passed the test, Captain wrote in a report: “Unfortunately it is time to allow a female into the department.”</a:t>
            </a:r>
          </a:p>
          <a:p>
            <a:pPr lvl="1"/>
            <a:r>
              <a:rPr lang="en-US" sz="2000" dirty="0"/>
              <a:t>Only employee in history required to undergo 90-day probationary period (30 days was standard)</a:t>
            </a:r>
          </a:p>
          <a:p>
            <a:pPr lvl="1"/>
            <a:r>
              <a:rPr lang="en-US" sz="2000" dirty="0"/>
              <a:t>Lt Test: Chief told her no point in testing because she would not pass, called her a bitch in front of agency doing the test</a:t>
            </a:r>
          </a:p>
          <a:p>
            <a:r>
              <a:rPr lang="en-US" sz="2400" dirty="0"/>
              <a:t>Judgment: $3.25m compensatory; $100k punitive against Chief personally; $500k in attorney fees</a:t>
            </a:r>
          </a:p>
          <a:p>
            <a:endParaRPr lang="en-US" sz="2400" dirty="0"/>
          </a:p>
        </p:txBody>
      </p:sp>
      <p:sp>
        <p:nvSpPr>
          <p:cNvPr id="5" name="TextBox 4"/>
          <p:cNvSpPr txBox="1"/>
          <p:nvPr/>
        </p:nvSpPr>
        <p:spPr>
          <a:xfrm>
            <a:off x="6580992" y="6474768"/>
            <a:ext cx="2182008" cy="230832"/>
          </a:xfrm>
          <a:prstGeom prst="rect">
            <a:avLst/>
          </a:prstGeom>
          <a:noFill/>
        </p:spPr>
        <p:txBody>
          <a:bodyPr wrap="none" rtlCol="0">
            <a:spAutoFit/>
          </a:bodyPr>
          <a:lstStyle/>
          <a:p>
            <a:pPr algn="r"/>
            <a:r>
              <a:rPr lang="en-US" sz="900" dirty="0"/>
              <a:t>© 2024 Clemans, Nelson &amp; Associates, Inc.</a:t>
            </a:r>
          </a:p>
        </p:txBody>
      </p:sp>
    </p:spTree>
    <p:extLst>
      <p:ext uri="{BB962C8B-B14F-4D97-AF65-F5344CB8AC3E}">
        <p14:creationId xmlns:p14="http://schemas.microsoft.com/office/powerpoint/2010/main" val="37344167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16424"/>
            <a:ext cx="7924800" cy="674176"/>
          </a:xfrm>
        </p:spPr>
        <p:txBody>
          <a:bodyPr>
            <a:noAutofit/>
          </a:bodyPr>
          <a:lstStyle/>
          <a:p>
            <a:r>
              <a:rPr lang="da-DK" sz="3000" dirty="0"/>
              <a:t>Amie Morningstar v. Circleville Fire et al, S.D. Ohio 2018</a:t>
            </a:r>
            <a:endParaRPr lang="en-US" sz="3000" dirty="0"/>
          </a:p>
        </p:txBody>
      </p:sp>
      <p:sp>
        <p:nvSpPr>
          <p:cNvPr id="3" name="Content Placeholder 2"/>
          <p:cNvSpPr>
            <a:spLocks noGrp="1"/>
          </p:cNvSpPr>
          <p:nvPr>
            <p:ph idx="1"/>
          </p:nvPr>
        </p:nvSpPr>
        <p:spPr>
          <a:xfrm>
            <a:off x="381000" y="1371600"/>
            <a:ext cx="8382000" cy="5181600"/>
          </a:xfrm>
        </p:spPr>
        <p:txBody>
          <a:bodyPr>
            <a:normAutofit/>
          </a:bodyPr>
          <a:lstStyle/>
          <a:p>
            <a:r>
              <a:rPr lang="en-US" sz="2000" dirty="0"/>
              <a:t>Count 2: </a:t>
            </a:r>
            <a:r>
              <a:rPr lang="en-US" sz="2000" b="1" dirty="0"/>
              <a:t>Harassment</a:t>
            </a:r>
            <a:r>
              <a:rPr lang="en-US" sz="2000" dirty="0"/>
              <a:t> (Gender Bias) Issues</a:t>
            </a:r>
          </a:p>
          <a:p>
            <a:pPr lvl="1"/>
            <a:r>
              <a:rPr lang="en-US" sz="2000" dirty="0"/>
              <a:t>“Pranks” such as</a:t>
            </a:r>
          </a:p>
          <a:p>
            <a:pPr lvl="2"/>
            <a:r>
              <a:rPr lang="en-US" sz="2000" dirty="0"/>
              <a:t>Ejaculating on her blankets</a:t>
            </a:r>
          </a:p>
          <a:p>
            <a:pPr lvl="2"/>
            <a:r>
              <a:rPr lang="en-US" sz="2000" dirty="0"/>
              <a:t>Urinating in her shampoo bottles</a:t>
            </a:r>
          </a:p>
          <a:p>
            <a:pPr lvl="2"/>
            <a:r>
              <a:rPr lang="en-US" sz="2000" dirty="0"/>
              <a:t>Cutting holes in her clothing</a:t>
            </a:r>
          </a:p>
          <a:p>
            <a:pPr lvl="2"/>
            <a:r>
              <a:rPr lang="en-US" sz="2000" dirty="0"/>
              <a:t>Stealing her gloves, socks, radio &amp; tampering with safety mask</a:t>
            </a:r>
          </a:p>
          <a:p>
            <a:pPr lvl="1"/>
            <a:r>
              <a:rPr lang="en-US" sz="2000" dirty="0"/>
              <a:t>Response to pranks</a:t>
            </a:r>
          </a:p>
          <a:p>
            <a:pPr lvl="2"/>
            <a:r>
              <a:rPr lang="en-US" sz="2000" dirty="0"/>
              <a:t>Memo: immediate termination if further tampering occurred</a:t>
            </a:r>
          </a:p>
          <a:p>
            <a:pPr lvl="2"/>
            <a:r>
              <a:rPr lang="en-US" sz="2000" dirty="0"/>
              <a:t>Surprise of the day: sternly worded memos are often ineffective</a:t>
            </a:r>
          </a:p>
          <a:p>
            <a:pPr lvl="3"/>
            <a:r>
              <a:rPr lang="en-US" dirty="0"/>
              <a:t>Behavior continues throughout the remainder of her career</a:t>
            </a:r>
          </a:p>
          <a:p>
            <a:pPr lvl="3"/>
            <a:r>
              <a:rPr lang="en-US" dirty="0"/>
              <a:t>No one was disciplined/terminated</a:t>
            </a:r>
          </a:p>
          <a:p>
            <a:pPr lvl="1"/>
            <a:r>
              <a:rPr lang="en-US" sz="2000" dirty="0"/>
              <a:t>Name calling</a:t>
            </a:r>
          </a:p>
          <a:p>
            <a:pPr lvl="2"/>
            <a:r>
              <a:rPr lang="en-US" sz="2000" dirty="0"/>
              <a:t>Frequently referred to as “f****** bitch,” “c***,” “whore,” “slut”</a:t>
            </a:r>
          </a:p>
          <a:p>
            <a:endParaRPr lang="en-US" sz="2400" dirty="0">
              <a:latin typeface="Calibri" panose="020F0502020204030204" pitchFamily="34" charset="0"/>
            </a:endParaRPr>
          </a:p>
        </p:txBody>
      </p:sp>
      <p:sp>
        <p:nvSpPr>
          <p:cNvPr id="5" name="TextBox 4"/>
          <p:cNvSpPr txBox="1"/>
          <p:nvPr/>
        </p:nvSpPr>
        <p:spPr>
          <a:xfrm>
            <a:off x="6580992" y="6474768"/>
            <a:ext cx="2182008" cy="230832"/>
          </a:xfrm>
          <a:prstGeom prst="rect">
            <a:avLst/>
          </a:prstGeom>
          <a:noFill/>
        </p:spPr>
        <p:txBody>
          <a:bodyPr wrap="none" rtlCol="0">
            <a:spAutoFit/>
          </a:bodyPr>
          <a:lstStyle/>
          <a:p>
            <a:pPr algn="r"/>
            <a:r>
              <a:rPr lang="en-US" sz="900" dirty="0"/>
              <a:t>© 2024 Clemans, Nelson &amp; Associates, Inc.</a:t>
            </a:r>
          </a:p>
        </p:txBody>
      </p:sp>
    </p:spTree>
    <p:extLst>
      <p:ext uri="{BB962C8B-B14F-4D97-AF65-F5344CB8AC3E}">
        <p14:creationId xmlns:p14="http://schemas.microsoft.com/office/powerpoint/2010/main" val="15674255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16424"/>
            <a:ext cx="7924800" cy="674176"/>
          </a:xfrm>
        </p:spPr>
        <p:txBody>
          <a:bodyPr>
            <a:noAutofit/>
          </a:bodyPr>
          <a:lstStyle/>
          <a:p>
            <a:r>
              <a:rPr lang="da-DK" sz="3000" dirty="0"/>
              <a:t>Amie Morningstar v. Circleville Fire et al, S.D. Ohio 2018</a:t>
            </a:r>
            <a:endParaRPr lang="en-US" sz="3000" dirty="0"/>
          </a:p>
        </p:txBody>
      </p:sp>
      <p:sp>
        <p:nvSpPr>
          <p:cNvPr id="3" name="Content Placeholder 2"/>
          <p:cNvSpPr>
            <a:spLocks noGrp="1"/>
          </p:cNvSpPr>
          <p:nvPr>
            <p:ph idx="1"/>
          </p:nvPr>
        </p:nvSpPr>
        <p:spPr>
          <a:xfrm>
            <a:off x="381000" y="1371600"/>
            <a:ext cx="8382000" cy="5181600"/>
          </a:xfrm>
        </p:spPr>
        <p:txBody>
          <a:bodyPr>
            <a:normAutofit lnSpcReduction="10000"/>
          </a:bodyPr>
          <a:lstStyle/>
          <a:p>
            <a:r>
              <a:rPr lang="en-US" sz="2000" dirty="0"/>
              <a:t>Count 3: </a:t>
            </a:r>
            <a:r>
              <a:rPr lang="en-US" sz="2000" b="1" dirty="0"/>
              <a:t>Harassment</a:t>
            </a:r>
            <a:r>
              <a:rPr lang="en-US" sz="2000" dirty="0"/>
              <a:t> (Sexual Desire) Issues</a:t>
            </a:r>
          </a:p>
          <a:p>
            <a:pPr lvl="1"/>
            <a:r>
              <a:rPr lang="en-US" sz="2000" dirty="0"/>
              <a:t>Sexual advances/administration response</a:t>
            </a:r>
          </a:p>
          <a:p>
            <a:pPr lvl="2"/>
            <a:r>
              <a:rPr lang="en-US" sz="2000" dirty="0"/>
              <a:t>2014: another employee (who would later admit to this) grabbed her repeatedly and forcibly kissed her, and on one occasion put his head on her chest/breasts</a:t>
            </a:r>
          </a:p>
          <a:p>
            <a:pPr lvl="2"/>
            <a:r>
              <a:rPr lang="en-US" sz="2000" dirty="0"/>
              <a:t>When she complained, nothing was done; Chief called her a “bitch” in the meeting regarding the complaint, told her not to talk about the complaint outside the department</a:t>
            </a:r>
          </a:p>
          <a:p>
            <a:pPr lvl="2"/>
            <a:r>
              <a:rPr lang="en-US" sz="2000" dirty="0"/>
              <a:t>HR got involved, fired the Grabber, and Chief circulated a memo about his termination emphasizing the extra work load his departure caused</a:t>
            </a:r>
          </a:p>
          <a:p>
            <a:pPr lvl="2"/>
            <a:endParaRPr lang="en-US" sz="2000" dirty="0"/>
          </a:p>
          <a:p>
            <a:r>
              <a:rPr lang="en-US" sz="2000" dirty="0"/>
              <a:t>Failure to establish affirmative defense</a:t>
            </a:r>
          </a:p>
          <a:p>
            <a:r>
              <a:rPr lang="en-US" sz="2000" dirty="0"/>
              <a:t>City retains law firm for investigation</a:t>
            </a:r>
          </a:p>
          <a:p>
            <a:pPr lvl="1"/>
            <a:r>
              <a:rPr lang="en-US" sz="2000" dirty="0"/>
              <a:t>Evidence did not establish violations of the City’s discrimination, harassment, and retaliation policies</a:t>
            </a:r>
          </a:p>
          <a:p>
            <a:endParaRPr lang="en-US" sz="2400" dirty="0">
              <a:latin typeface="Century Gothic" panose="020B0502020202020204" pitchFamily="34" charset="0"/>
            </a:endParaRPr>
          </a:p>
          <a:p>
            <a:endParaRPr lang="en-US" sz="2400" dirty="0"/>
          </a:p>
        </p:txBody>
      </p:sp>
      <p:sp>
        <p:nvSpPr>
          <p:cNvPr id="5" name="TextBox 4"/>
          <p:cNvSpPr txBox="1"/>
          <p:nvPr/>
        </p:nvSpPr>
        <p:spPr>
          <a:xfrm>
            <a:off x="6580992" y="6474768"/>
            <a:ext cx="2182008" cy="230832"/>
          </a:xfrm>
          <a:prstGeom prst="rect">
            <a:avLst/>
          </a:prstGeom>
          <a:noFill/>
        </p:spPr>
        <p:txBody>
          <a:bodyPr wrap="none" rtlCol="0">
            <a:spAutoFit/>
          </a:bodyPr>
          <a:lstStyle/>
          <a:p>
            <a:pPr algn="r"/>
            <a:r>
              <a:rPr lang="en-US" sz="900" dirty="0"/>
              <a:t>© 2024 Clemans, Nelson &amp; Associates, Inc.</a:t>
            </a:r>
          </a:p>
        </p:txBody>
      </p:sp>
    </p:spTree>
    <p:extLst>
      <p:ext uri="{BB962C8B-B14F-4D97-AF65-F5344CB8AC3E}">
        <p14:creationId xmlns:p14="http://schemas.microsoft.com/office/powerpoint/2010/main" val="18117469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16424"/>
            <a:ext cx="7924800" cy="674176"/>
          </a:xfrm>
        </p:spPr>
        <p:txBody>
          <a:bodyPr>
            <a:noAutofit/>
          </a:bodyPr>
          <a:lstStyle/>
          <a:p>
            <a:r>
              <a:rPr lang="en-US" sz="3200" dirty="0"/>
              <a:t>Addressing common questions</a:t>
            </a:r>
            <a:endParaRPr lang="en-US" sz="3000" dirty="0"/>
          </a:p>
        </p:txBody>
      </p:sp>
      <p:sp>
        <p:nvSpPr>
          <p:cNvPr id="3" name="Content Placeholder 2"/>
          <p:cNvSpPr>
            <a:spLocks noGrp="1"/>
          </p:cNvSpPr>
          <p:nvPr>
            <p:ph idx="1"/>
          </p:nvPr>
        </p:nvSpPr>
        <p:spPr>
          <a:xfrm>
            <a:off x="381000" y="1371600"/>
            <a:ext cx="8382000" cy="5181600"/>
          </a:xfrm>
        </p:spPr>
        <p:txBody>
          <a:bodyPr>
            <a:normAutofit fontScale="70000" lnSpcReduction="20000"/>
          </a:bodyPr>
          <a:lstStyle/>
          <a:p>
            <a:r>
              <a:rPr lang="en-US" dirty="0"/>
              <a:t>Why didn’t she speak up? </a:t>
            </a:r>
          </a:p>
          <a:p>
            <a:pPr lvl="1"/>
            <a:r>
              <a:rPr lang="en-US" b="1" dirty="0"/>
              <a:t>She did</a:t>
            </a:r>
            <a:r>
              <a:rPr lang="en-US" dirty="0"/>
              <a:t>. Repeatedly. She was insulted when she did. Her complaints were determined to be baseless.</a:t>
            </a:r>
          </a:p>
          <a:p>
            <a:pPr lvl="1"/>
            <a:r>
              <a:rPr lang="en-US" dirty="0"/>
              <a:t>She was placed on leave while the man that assaulted her continued to work.</a:t>
            </a:r>
          </a:p>
          <a:p>
            <a:r>
              <a:rPr lang="en-US" dirty="0"/>
              <a:t>Hit back? </a:t>
            </a:r>
          </a:p>
          <a:p>
            <a:pPr lvl="1"/>
            <a:r>
              <a:rPr lang="en-US" b="1" dirty="0"/>
              <a:t>She did</a:t>
            </a:r>
            <a:r>
              <a:rPr lang="en-US" dirty="0"/>
              <a:t>. It was (ineffectively) used against her at trial.</a:t>
            </a:r>
          </a:p>
          <a:p>
            <a:r>
              <a:rPr lang="en-US" dirty="0"/>
              <a:t>Quit and go somewhere else? </a:t>
            </a:r>
          </a:p>
          <a:p>
            <a:pPr marL="457200" lvl="1" indent="0">
              <a:lnSpc>
                <a:spcPct val="120000"/>
              </a:lnSpc>
              <a:buNone/>
            </a:pPr>
            <a:r>
              <a:rPr lang="en-US" dirty="0"/>
              <a:t>“I grew up in Circleville. My father was terminally ill, my mom battled seizures, and my oldest son has a heart condition. Taking care of them was a huge part of my identity and life. So I realized that if I became a paramedic and firefighter in my community, it would let me not only provide financially for my family but also always be there if something happened. For me Circleville was my only option—serving my community and family and friends meant so much to me.” </a:t>
            </a:r>
          </a:p>
          <a:p>
            <a:endParaRPr lang="en-US" sz="2400" dirty="0">
              <a:latin typeface="Century Gothic" panose="020B0502020202020204" pitchFamily="34" charset="0"/>
            </a:endParaRPr>
          </a:p>
          <a:p>
            <a:endParaRPr lang="en-US" sz="2400" dirty="0"/>
          </a:p>
        </p:txBody>
      </p:sp>
      <p:sp>
        <p:nvSpPr>
          <p:cNvPr id="5" name="TextBox 4"/>
          <p:cNvSpPr txBox="1"/>
          <p:nvPr/>
        </p:nvSpPr>
        <p:spPr>
          <a:xfrm>
            <a:off x="6580991" y="6474768"/>
            <a:ext cx="2182009" cy="230832"/>
          </a:xfrm>
          <a:prstGeom prst="rect">
            <a:avLst/>
          </a:prstGeom>
          <a:noFill/>
        </p:spPr>
        <p:txBody>
          <a:bodyPr wrap="none" rtlCol="0">
            <a:spAutoFit/>
          </a:bodyPr>
          <a:lstStyle/>
          <a:p>
            <a:pPr algn="r"/>
            <a:r>
              <a:rPr lang="en-US" sz="900" dirty="0"/>
              <a:t>© 2024 </a:t>
            </a:r>
            <a:r>
              <a:rPr lang="en-US" sz="900" dirty="0" err="1"/>
              <a:t>Clemans</a:t>
            </a:r>
            <a:r>
              <a:rPr lang="en-US" sz="900" dirty="0"/>
              <a:t>, Nelson &amp; Associates, Inc.</a:t>
            </a:r>
          </a:p>
        </p:txBody>
      </p:sp>
    </p:spTree>
    <p:extLst>
      <p:ext uri="{BB962C8B-B14F-4D97-AF65-F5344CB8AC3E}">
        <p14:creationId xmlns:p14="http://schemas.microsoft.com/office/powerpoint/2010/main" val="1746246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16424"/>
            <a:ext cx="7924800" cy="445576"/>
          </a:xfrm>
        </p:spPr>
        <p:txBody>
          <a:bodyPr>
            <a:noAutofit/>
          </a:bodyPr>
          <a:lstStyle/>
          <a:p>
            <a:br>
              <a:rPr lang="en-US" sz="3200" b="1" dirty="0"/>
            </a:br>
            <a:r>
              <a:rPr lang="en-US" sz="3200" b="1" dirty="0"/>
              <a:t>Response Philosophy</a:t>
            </a:r>
            <a:endParaRPr lang="en-US" sz="3000" dirty="0"/>
          </a:p>
        </p:txBody>
      </p:sp>
      <p:sp>
        <p:nvSpPr>
          <p:cNvPr id="3" name="Content Placeholder 2"/>
          <p:cNvSpPr>
            <a:spLocks noGrp="1"/>
          </p:cNvSpPr>
          <p:nvPr>
            <p:ph idx="1"/>
          </p:nvPr>
        </p:nvSpPr>
        <p:spPr>
          <a:xfrm>
            <a:off x="381000" y="1143000"/>
            <a:ext cx="8382000" cy="5410200"/>
          </a:xfrm>
        </p:spPr>
        <p:txBody>
          <a:bodyPr>
            <a:normAutofit fontScale="92500" lnSpcReduction="20000"/>
          </a:bodyPr>
          <a:lstStyle/>
          <a:p>
            <a:r>
              <a:rPr lang="en-US" sz="3000" b="1" dirty="0"/>
              <a:t>Sexual harassment is a whole workplace problem</a:t>
            </a:r>
            <a:r>
              <a:rPr lang="en-US" sz="3000" dirty="0"/>
              <a:t>.</a:t>
            </a:r>
          </a:p>
          <a:p>
            <a:r>
              <a:rPr lang="en-US" sz="3000" dirty="0"/>
              <a:t>Effects on the individual</a:t>
            </a:r>
          </a:p>
          <a:p>
            <a:pPr lvl="1"/>
            <a:r>
              <a:rPr lang="en-US" sz="3000" dirty="0"/>
              <a:t>Depression</a:t>
            </a:r>
          </a:p>
          <a:p>
            <a:pPr lvl="1"/>
            <a:r>
              <a:rPr lang="en-US" sz="3000" dirty="0"/>
              <a:t>Anxiety</a:t>
            </a:r>
          </a:p>
          <a:p>
            <a:pPr lvl="1"/>
            <a:r>
              <a:rPr lang="en-US" sz="3000" dirty="0"/>
              <a:t>Link between harassment &amp; PTSD</a:t>
            </a:r>
          </a:p>
          <a:p>
            <a:pPr lvl="1"/>
            <a:r>
              <a:rPr lang="en-US" sz="3000" dirty="0"/>
              <a:t>Long term implications for employment prospects</a:t>
            </a:r>
          </a:p>
          <a:p>
            <a:r>
              <a:rPr lang="en-US" sz="3000" dirty="0"/>
              <a:t>Effects on the workplace</a:t>
            </a:r>
          </a:p>
          <a:p>
            <a:pPr lvl="1"/>
            <a:r>
              <a:rPr lang="en-US" sz="3000" dirty="0"/>
              <a:t>Direct impact on profitability, productivity, efficacy</a:t>
            </a:r>
          </a:p>
          <a:p>
            <a:pPr lvl="1"/>
            <a:r>
              <a:rPr lang="en-US" sz="3000" dirty="0"/>
              <a:t>Sick leave costs associated with harassment estimated to be in the billions of dollars</a:t>
            </a:r>
          </a:p>
          <a:p>
            <a:pPr lvl="1"/>
            <a:r>
              <a:rPr lang="en-US" sz="3000" dirty="0"/>
              <a:t>Employee turnover </a:t>
            </a:r>
            <a:r>
              <a:rPr lang="en-US" sz="3000" dirty="0">
                <a:sym typeface="Wingdings" panose="05000000000000000000" pitchFamily="2" charset="2"/>
              </a:rPr>
              <a:t> most expensive personnel cost</a:t>
            </a:r>
          </a:p>
          <a:p>
            <a:pPr lvl="2"/>
            <a:r>
              <a:rPr lang="en-US" dirty="0">
                <a:sym typeface="Wingdings" panose="05000000000000000000" pitchFamily="2" charset="2"/>
              </a:rPr>
              <a:t>Both </a:t>
            </a:r>
            <a:r>
              <a:rPr lang="en-US" b="1" dirty="0">
                <a:sym typeface="Wingdings" panose="05000000000000000000" pitchFamily="2" charset="2"/>
              </a:rPr>
              <a:t>victims</a:t>
            </a:r>
            <a:r>
              <a:rPr lang="en-US" dirty="0">
                <a:sym typeface="Wingdings" panose="05000000000000000000" pitchFamily="2" charset="2"/>
              </a:rPr>
              <a:t> and </a:t>
            </a:r>
            <a:r>
              <a:rPr lang="en-US" b="1" dirty="0">
                <a:sym typeface="Wingdings" panose="05000000000000000000" pitchFamily="2" charset="2"/>
              </a:rPr>
              <a:t>witnesses</a:t>
            </a:r>
            <a:r>
              <a:rPr lang="en-US" dirty="0">
                <a:sym typeface="Wingdings" panose="05000000000000000000" pitchFamily="2" charset="2"/>
              </a:rPr>
              <a:t> are more likely to leave</a:t>
            </a:r>
            <a:endParaRPr lang="en-US" dirty="0"/>
          </a:p>
          <a:p>
            <a:endParaRPr lang="en-US" sz="2400" dirty="0">
              <a:latin typeface="Century Gothic" panose="020B0502020202020204" pitchFamily="34" charset="0"/>
            </a:endParaRPr>
          </a:p>
          <a:p>
            <a:endParaRPr lang="en-US" sz="2400" dirty="0"/>
          </a:p>
        </p:txBody>
      </p:sp>
      <p:sp>
        <p:nvSpPr>
          <p:cNvPr id="5" name="TextBox 4"/>
          <p:cNvSpPr txBox="1"/>
          <p:nvPr/>
        </p:nvSpPr>
        <p:spPr>
          <a:xfrm>
            <a:off x="6580992" y="6474768"/>
            <a:ext cx="2182008" cy="230832"/>
          </a:xfrm>
          <a:prstGeom prst="rect">
            <a:avLst/>
          </a:prstGeom>
          <a:noFill/>
        </p:spPr>
        <p:txBody>
          <a:bodyPr wrap="none" rtlCol="0">
            <a:spAutoFit/>
          </a:bodyPr>
          <a:lstStyle/>
          <a:p>
            <a:pPr algn="r"/>
            <a:r>
              <a:rPr lang="en-US" sz="900" dirty="0"/>
              <a:t>© 2024 Clemans, Nelson &amp; Associates, Inc.</a:t>
            </a:r>
          </a:p>
        </p:txBody>
      </p:sp>
    </p:spTree>
    <p:extLst>
      <p:ext uri="{BB962C8B-B14F-4D97-AF65-F5344CB8AC3E}">
        <p14:creationId xmlns:p14="http://schemas.microsoft.com/office/powerpoint/2010/main" val="794251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50838"/>
            <a:ext cx="7924800" cy="715962"/>
          </a:xfrm>
        </p:spPr>
        <p:txBody>
          <a:bodyPr>
            <a:normAutofit fontScale="90000"/>
          </a:bodyPr>
          <a:lstStyle/>
          <a:p>
            <a:pPr algn="ctr"/>
            <a:r>
              <a:rPr lang="en-US" dirty="0"/>
              <a:t>The Scope of Today’s Training</a:t>
            </a:r>
            <a:endParaRPr lang="en-US" cap="none" dirty="0"/>
          </a:p>
        </p:txBody>
      </p:sp>
      <p:sp>
        <p:nvSpPr>
          <p:cNvPr id="3" name="Content Placeholder 2"/>
          <p:cNvSpPr>
            <a:spLocks noGrp="1"/>
          </p:cNvSpPr>
          <p:nvPr>
            <p:ph idx="1"/>
          </p:nvPr>
        </p:nvSpPr>
        <p:spPr>
          <a:xfrm>
            <a:off x="609600" y="1447800"/>
            <a:ext cx="7924800" cy="4572000"/>
          </a:xfrm>
        </p:spPr>
        <p:txBody>
          <a:bodyPr>
            <a:normAutofit/>
          </a:bodyPr>
          <a:lstStyle/>
          <a:p>
            <a:r>
              <a:rPr lang="en-US" sz="2800" dirty="0"/>
              <a:t>Why we have a policy</a:t>
            </a:r>
          </a:p>
          <a:p>
            <a:pPr lvl="1"/>
            <a:r>
              <a:rPr lang="en-US" sz="2400" dirty="0"/>
              <a:t>State &amp; federal law</a:t>
            </a:r>
          </a:p>
          <a:p>
            <a:pPr lvl="1"/>
            <a:r>
              <a:rPr lang="en-US" sz="2400" dirty="0"/>
              <a:t>Policy goals</a:t>
            </a:r>
          </a:p>
          <a:p>
            <a:r>
              <a:rPr lang="en-US" sz="2800" dirty="0"/>
              <a:t>What the policy prohibits &amp; requires</a:t>
            </a:r>
          </a:p>
          <a:p>
            <a:pPr lvl="1"/>
            <a:r>
              <a:rPr lang="en-US" sz="2400" dirty="0"/>
              <a:t>Coworkers</a:t>
            </a:r>
          </a:p>
          <a:p>
            <a:pPr lvl="1"/>
            <a:r>
              <a:rPr lang="en-US" sz="2400" dirty="0"/>
              <a:t>Supervisors</a:t>
            </a:r>
          </a:p>
          <a:p>
            <a:pPr marL="342900" lvl="1" indent="-342900">
              <a:buFont typeface="Arial" panose="020B0604020202020204" pitchFamily="34" charset="0"/>
              <a:buChar char="•"/>
            </a:pPr>
            <a:r>
              <a:rPr lang="en-US" sz="2800" dirty="0"/>
              <a:t>Case Study</a:t>
            </a:r>
            <a:r>
              <a:rPr lang="en-US" sz="2400" b="1" dirty="0"/>
              <a:t>—</a:t>
            </a:r>
            <a:r>
              <a:rPr lang="en-US" sz="2400" i="1" dirty="0"/>
              <a:t>Amie Morningstar v. Circleville Fire </a:t>
            </a:r>
            <a:r>
              <a:rPr lang="en-US" sz="2400" dirty="0"/>
              <a:t>(2018)</a:t>
            </a:r>
            <a:endParaRPr lang="en-US" sz="2800" dirty="0"/>
          </a:p>
          <a:p>
            <a:r>
              <a:rPr lang="en-US" sz="2800" dirty="0"/>
              <a:t>Proactive, collaborative strategies for addressing problematic behavior</a:t>
            </a:r>
          </a:p>
        </p:txBody>
      </p:sp>
      <p:sp>
        <p:nvSpPr>
          <p:cNvPr id="5" name="TextBox 4"/>
          <p:cNvSpPr txBox="1"/>
          <p:nvPr/>
        </p:nvSpPr>
        <p:spPr>
          <a:xfrm>
            <a:off x="6580992" y="6474768"/>
            <a:ext cx="2182008" cy="230832"/>
          </a:xfrm>
          <a:prstGeom prst="rect">
            <a:avLst/>
          </a:prstGeom>
          <a:noFill/>
        </p:spPr>
        <p:txBody>
          <a:bodyPr wrap="none" rtlCol="0">
            <a:spAutoFit/>
          </a:bodyPr>
          <a:lstStyle/>
          <a:p>
            <a:pPr algn="r"/>
            <a:r>
              <a:rPr lang="en-US" sz="900" dirty="0"/>
              <a:t>© 2024 Clemans, Nelson &amp; Associates, Inc.</a:t>
            </a:r>
          </a:p>
        </p:txBody>
      </p:sp>
    </p:spTree>
    <p:extLst>
      <p:ext uri="{BB962C8B-B14F-4D97-AF65-F5344CB8AC3E}">
        <p14:creationId xmlns:p14="http://schemas.microsoft.com/office/powerpoint/2010/main" val="17693201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16424"/>
            <a:ext cx="7924800" cy="674176"/>
          </a:xfrm>
        </p:spPr>
        <p:txBody>
          <a:bodyPr>
            <a:noAutofit/>
          </a:bodyPr>
          <a:lstStyle/>
          <a:p>
            <a:r>
              <a:rPr lang="en-US" sz="3200" b="1" dirty="0"/>
              <a:t>Bystander Intervention</a:t>
            </a:r>
            <a:endParaRPr lang="en-US" sz="3000" dirty="0"/>
          </a:p>
        </p:txBody>
      </p:sp>
      <p:sp>
        <p:nvSpPr>
          <p:cNvPr id="3" name="Content Placeholder 2"/>
          <p:cNvSpPr>
            <a:spLocks noGrp="1"/>
          </p:cNvSpPr>
          <p:nvPr>
            <p:ph idx="1"/>
          </p:nvPr>
        </p:nvSpPr>
        <p:spPr>
          <a:xfrm>
            <a:off x="381000" y="1371600"/>
            <a:ext cx="8382000" cy="5181600"/>
          </a:xfrm>
        </p:spPr>
        <p:txBody>
          <a:bodyPr>
            <a:normAutofit fontScale="92500" lnSpcReduction="10000"/>
          </a:bodyPr>
          <a:lstStyle/>
          <a:p>
            <a:r>
              <a:rPr lang="en-US" sz="2800" dirty="0"/>
              <a:t>Adopt the “See something, say something” model</a:t>
            </a:r>
          </a:p>
          <a:p>
            <a:r>
              <a:rPr lang="en-US" sz="2800" dirty="0"/>
              <a:t>Disrupt behavior before it escalates</a:t>
            </a:r>
          </a:p>
          <a:p>
            <a:r>
              <a:rPr lang="en-US" sz="2800" dirty="0"/>
              <a:t>Engage in professional, polite intervention</a:t>
            </a:r>
          </a:p>
          <a:p>
            <a:pPr lvl="1"/>
            <a:r>
              <a:rPr lang="en-US" dirty="0"/>
              <a:t>Change the subject</a:t>
            </a:r>
          </a:p>
          <a:p>
            <a:pPr lvl="1"/>
            <a:r>
              <a:rPr lang="en-US" dirty="0"/>
              <a:t>Approach the offender later</a:t>
            </a:r>
          </a:p>
          <a:p>
            <a:pPr lvl="1"/>
            <a:r>
              <a:rPr lang="en-US" dirty="0"/>
              <a:t>Refocus on WORK</a:t>
            </a:r>
          </a:p>
          <a:p>
            <a:pPr lvl="2"/>
            <a:r>
              <a:rPr lang="en-US" sz="2800" dirty="0"/>
              <a:t>If anything approaching harassment occurs, that means work is not.</a:t>
            </a:r>
          </a:p>
          <a:p>
            <a:pPr lvl="1"/>
            <a:r>
              <a:rPr lang="en-US" dirty="0"/>
              <a:t>If someone stands up to the harasser, you’re on that person’s side</a:t>
            </a:r>
          </a:p>
          <a:p>
            <a:pPr lvl="1"/>
            <a:r>
              <a:rPr lang="en-US" dirty="0"/>
              <a:t>Do it every time you hear it—whether the target is present or not.</a:t>
            </a:r>
          </a:p>
          <a:p>
            <a:endParaRPr lang="en-US" sz="2400" dirty="0">
              <a:latin typeface="Century Gothic" panose="020B0502020202020204" pitchFamily="34" charset="0"/>
            </a:endParaRPr>
          </a:p>
          <a:p>
            <a:endParaRPr lang="en-US" sz="2400" dirty="0"/>
          </a:p>
        </p:txBody>
      </p:sp>
      <p:sp>
        <p:nvSpPr>
          <p:cNvPr id="5" name="TextBox 4"/>
          <p:cNvSpPr txBox="1"/>
          <p:nvPr/>
        </p:nvSpPr>
        <p:spPr>
          <a:xfrm>
            <a:off x="6580992" y="6474768"/>
            <a:ext cx="2182008" cy="230832"/>
          </a:xfrm>
          <a:prstGeom prst="rect">
            <a:avLst/>
          </a:prstGeom>
          <a:noFill/>
        </p:spPr>
        <p:txBody>
          <a:bodyPr wrap="none" rtlCol="0">
            <a:spAutoFit/>
          </a:bodyPr>
          <a:lstStyle/>
          <a:p>
            <a:pPr algn="r"/>
            <a:r>
              <a:rPr lang="en-US" sz="900" dirty="0"/>
              <a:t>© 2024 Clemans, Nelson &amp; Associates, Inc.</a:t>
            </a:r>
          </a:p>
        </p:txBody>
      </p:sp>
    </p:spTree>
    <p:extLst>
      <p:ext uri="{BB962C8B-B14F-4D97-AF65-F5344CB8AC3E}">
        <p14:creationId xmlns:p14="http://schemas.microsoft.com/office/powerpoint/2010/main" val="9043540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16424"/>
            <a:ext cx="7924800" cy="674176"/>
          </a:xfrm>
        </p:spPr>
        <p:txBody>
          <a:bodyPr>
            <a:normAutofit fontScale="90000"/>
          </a:bodyPr>
          <a:lstStyle/>
          <a:p>
            <a:pPr algn="ctr"/>
            <a:r>
              <a:rPr lang="en-US" dirty="0"/>
              <a:t>What can I (employee/coworker) do?</a:t>
            </a:r>
          </a:p>
        </p:txBody>
      </p:sp>
      <p:sp>
        <p:nvSpPr>
          <p:cNvPr id="3" name="Content Placeholder 2"/>
          <p:cNvSpPr>
            <a:spLocks noGrp="1"/>
          </p:cNvSpPr>
          <p:nvPr>
            <p:ph idx="1"/>
          </p:nvPr>
        </p:nvSpPr>
        <p:spPr>
          <a:xfrm>
            <a:off x="381000" y="1371600"/>
            <a:ext cx="8382000" cy="5181600"/>
          </a:xfrm>
        </p:spPr>
        <p:txBody>
          <a:bodyPr>
            <a:normAutofit/>
          </a:bodyPr>
          <a:lstStyle/>
          <a:p>
            <a:r>
              <a:rPr lang="en-US" sz="2400" dirty="0"/>
              <a:t>Follow the policy manual and work rules.</a:t>
            </a:r>
          </a:p>
          <a:p>
            <a:r>
              <a:rPr lang="en-US" sz="2400" dirty="0"/>
              <a:t>Keep conduct professional.</a:t>
            </a:r>
          </a:p>
          <a:p>
            <a:r>
              <a:rPr lang="en-US" sz="2400" dirty="0"/>
              <a:t>Avoid workplace romances.</a:t>
            </a:r>
          </a:p>
          <a:p>
            <a:r>
              <a:rPr lang="en-US" sz="2400" dirty="0"/>
              <a:t>Respect Others:</a:t>
            </a:r>
          </a:p>
          <a:p>
            <a:pPr lvl="1"/>
            <a:r>
              <a:rPr lang="en-US" sz="2400" dirty="0"/>
              <a:t>Recognize others as human beings and relate to them on the level of being human.</a:t>
            </a:r>
          </a:p>
          <a:p>
            <a:pPr lvl="1"/>
            <a:r>
              <a:rPr lang="en-US" sz="2400" dirty="0"/>
              <a:t>Tolerate the differences of others.</a:t>
            </a:r>
          </a:p>
          <a:p>
            <a:r>
              <a:rPr lang="en-US" sz="2400" dirty="0"/>
              <a:t>Due to differences in perception, do not distribute humorous cartoons, jokes, birthday cards, etc.</a:t>
            </a:r>
          </a:p>
          <a:p>
            <a:r>
              <a:rPr lang="en-US" sz="2400" dirty="0"/>
              <a:t>Report workplace harassment – everyone is responsible and will be held accountable for failure to report (no retaliation for reporting)</a:t>
            </a:r>
          </a:p>
          <a:p>
            <a:endParaRPr lang="en-US" sz="2400" dirty="0"/>
          </a:p>
        </p:txBody>
      </p:sp>
      <p:sp>
        <p:nvSpPr>
          <p:cNvPr id="5" name="TextBox 4"/>
          <p:cNvSpPr txBox="1"/>
          <p:nvPr/>
        </p:nvSpPr>
        <p:spPr>
          <a:xfrm>
            <a:off x="6580992" y="6474768"/>
            <a:ext cx="2182008" cy="230832"/>
          </a:xfrm>
          <a:prstGeom prst="rect">
            <a:avLst/>
          </a:prstGeom>
          <a:noFill/>
        </p:spPr>
        <p:txBody>
          <a:bodyPr wrap="none" rtlCol="0">
            <a:spAutoFit/>
          </a:bodyPr>
          <a:lstStyle/>
          <a:p>
            <a:pPr algn="r"/>
            <a:r>
              <a:rPr lang="en-US" sz="900" dirty="0"/>
              <a:t>© 2024 Clemans, Nelson &amp; Associates, Inc.</a:t>
            </a:r>
          </a:p>
        </p:txBody>
      </p:sp>
    </p:spTree>
    <p:extLst>
      <p:ext uri="{BB962C8B-B14F-4D97-AF65-F5344CB8AC3E}">
        <p14:creationId xmlns:p14="http://schemas.microsoft.com/office/powerpoint/2010/main" val="5893934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6200"/>
            <a:ext cx="7924800" cy="838200"/>
          </a:xfrm>
        </p:spPr>
        <p:txBody>
          <a:bodyPr/>
          <a:lstStyle/>
          <a:p>
            <a:pPr algn="ctr"/>
            <a:r>
              <a:rPr lang="en-US" dirty="0"/>
              <a:t>IT’S A TEAM EFFORT</a:t>
            </a:r>
          </a:p>
        </p:txBody>
      </p:sp>
      <p:sp>
        <p:nvSpPr>
          <p:cNvPr id="3" name="Content Placeholder 2"/>
          <p:cNvSpPr>
            <a:spLocks noGrp="1"/>
          </p:cNvSpPr>
          <p:nvPr>
            <p:ph idx="1"/>
          </p:nvPr>
        </p:nvSpPr>
        <p:spPr>
          <a:xfrm>
            <a:off x="609600" y="1371600"/>
            <a:ext cx="7924800" cy="4343400"/>
          </a:xfrm>
        </p:spPr>
        <p:txBody>
          <a:bodyPr/>
          <a:lstStyle/>
          <a:p>
            <a:r>
              <a:rPr lang="en-US" sz="2400" dirty="0"/>
              <a:t>Positive Atmosphere</a:t>
            </a:r>
          </a:p>
          <a:p>
            <a:pPr lvl="1"/>
            <a:r>
              <a:rPr lang="en-US" sz="2400" dirty="0"/>
              <a:t>Trust is critical to the success of teams</a:t>
            </a:r>
          </a:p>
          <a:p>
            <a:pPr lvl="1"/>
            <a:r>
              <a:rPr lang="en-US" sz="2400" dirty="0"/>
              <a:t>Trust comes with team member honesty, dependability, and sincerity</a:t>
            </a:r>
          </a:p>
          <a:p>
            <a:r>
              <a:rPr lang="en-US" sz="2400" dirty="0"/>
              <a:t>Cooperative Relationships</a:t>
            </a:r>
          </a:p>
          <a:p>
            <a:pPr lvl="1"/>
            <a:r>
              <a:rPr lang="en-US" sz="2400" dirty="0"/>
              <a:t>This is the main reason teams can be more successful than individuals</a:t>
            </a:r>
          </a:p>
          <a:p>
            <a:pPr lvl="1"/>
            <a:r>
              <a:rPr lang="en-US" sz="2400" dirty="0"/>
              <a:t>A team is greater than the sum of its individuals</a:t>
            </a:r>
          </a:p>
          <a:p>
            <a:pPr lvl="1"/>
            <a:endParaRPr lang="en-US" dirty="0"/>
          </a:p>
          <a:p>
            <a:endParaRPr lang="en-US" dirty="0"/>
          </a:p>
        </p:txBody>
      </p:sp>
      <p:sp>
        <p:nvSpPr>
          <p:cNvPr id="5" name="TextBox 4"/>
          <p:cNvSpPr txBox="1"/>
          <p:nvPr/>
        </p:nvSpPr>
        <p:spPr>
          <a:xfrm>
            <a:off x="6580992" y="6474768"/>
            <a:ext cx="2182008" cy="230832"/>
          </a:xfrm>
          <a:prstGeom prst="rect">
            <a:avLst/>
          </a:prstGeom>
          <a:noFill/>
        </p:spPr>
        <p:txBody>
          <a:bodyPr wrap="none" rtlCol="0">
            <a:spAutoFit/>
          </a:bodyPr>
          <a:lstStyle/>
          <a:p>
            <a:pPr algn="r"/>
            <a:r>
              <a:rPr lang="en-US" sz="900" dirty="0"/>
              <a:t>© 2024 Clemans, Nelson &amp; Associates, Inc.</a:t>
            </a:r>
          </a:p>
        </p:txBody>
      </p:sp>
    </p:spTree>
    <p:extLst>
      <p:ext uri="{BB962C8B-B14F-4D97-AF65-F5344CB8AC3E}">
        <p14:creationId xmlns:p14="http://schemas.microsoft.com/office/powerpoint/2010/main" val="3028636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500"/>
                                        <p:tgtEl>
                                          <p:spTgt spid="3">
                                            <p:txEl>
                                              <p:pRg st="0" end="0"/>
                                            </p:txEl>
                                          </p:spTgt>
                                        </p:tgtEl>
                                      </p:cBhvr>
                                    </p:animEffect>
                                  </p:childTnLst>
                                </p:cTn>
                              </p:par>
                              <p:par>
                                <p:cTn id="12" presetID="10" presetClass="entr" presetSubtype="0" fill="hold" nodeType="with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500"/>
                                        <p:tgtEl>
                                          <p:spTgt spid="3">
                                            <p:txEl>
                                              <p:pRg st="1" end="1"/>
                                            </p:txEl>
                                          </p:spTgt>
                                        </p:tgtEl>
                                      </p:cBhvr>
                                    </p:animEffect>
                                  </p:childTnLst>
                                </p:cTn>
                              </p:par>
                              <p:par>
                                <p:cTn id="15" presetID="10"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sz="3800" dirty="0"/>
              <a:t>Questions? </a:t>
            </a:r>
          </a:p>
        </p:txBody>
      </p:sp>
      <p:sp>
        <p:nvSpPr>
          <p:cNvPr id="37891" name="Rectangle 3"/>
          <p:cNvSpPr>
            <a:spLocks noGrp="1" noChangeArrowheads="1"/>
          </p:cNvSpPr>
          <p:nvPr>
            <p:ph idx="1"/>
          </p:nvPr>
        </p:nvSpPr>
        <p:spPr>
          <a:xfrm>
            <a:off x="914400" y="1600200"/>
            <a:ext cx="7772400" cy="4724400"/>
          </a:xfrm>
        </p:spPr>
        <p:txBody>
          <a:bodyPr>
            <a:normAutofit/>
          </a:bodyPr>
          <a:lstStyle/>
          <a:p>
            <a:pPr>
              <a:buFont typeface="Wingdings" pitchFamily="2" charset="2"/>
              <a:buNone/>
            </a:pPr>
            <a:endParaRPr lang="en-US" sz="2000" i="1" dirty="0"/>
          </a:p>
          <a:p>
            <a:pPr algn="ctr">
              <a:buFont typeface="Wingdings" pitchFamily="2" charset="2"/>
              <a:buNone/>
            </a:pPr>
            <a:endParaRPr lang="en-US" sz="3000" i="1" dirty="0">
              <a:latin typeface="Times New Roman" pitchFamily="18" charset="0"/>
            </a:endParaRPr>
          </a:p>
          <a:p>
            <a:pPr algn="ctr">
              <a:buFont typeface="Wingdings" pitchFamily="2" charset="2"/>
              <a:buNone/>
            </a:pPr>
            <a:endParaRPr lang="en-US" sz="2400" dirty="0">
              <a:latin typeface="Times New Roman" pitchFamily="18" charset="0"/>
              <a:hlinkClick r:id="rId3"/>
            </a:endParaRPr>
          </a:p>
          <a:p>
            <a:pPr algn="ctr">
              <a:buFont typeface="Wingdings" pitchFamily="2" charset="2"/>
              <a:buNone/>
            </a:pPr>
            <a:endParaRPr lang="en-US" sz="2400" dirty="0">
              <a:latin typeface="Times New Roman" pitchFamily="18" charset="0"/>
              <a:hlinkClick r:id="rId3"/>
            </a:endParaRPr>
          </a:p>
          <a:p>
            <a:pPr algn="ctr">
              <a:buFont typeface="Wingdings" pitchFamily="2" charset="2"/>
              <a:buNone/>
            </a:pPr>
            <a:endParaRPr lang="en-US" sz="2400" dirty="0">
              <a:latin typeface="Times New Roman" pitchFamily="18" charset="0"/>
              <a:hlinkClick r:id="rId3"/>
            </a:endParaRPr>
          </a:p>
          <a:p>
            <a:pPr marL="0" indent="0" algn="ctr">
              <a:spcBef>
                <a:spcPts val="0"/>
              </a:spcBef>
              <a:spcAft>
                <a:spcPts val="0"/>
              </a:spcAft>
              <a:buNone/>
              <a:tabLst>
                <a:tab pos="2971800" algn="ctr"/>
              </a:tabLst>
            </a:pPr>
            <a:endParaRPr lang="en-US" sz="1600" b="1" dirty="0">
              <a:latin typeface="Calibri" panose="020F0502020204030204" pitchFamily="34" charset="0"/>
              <a:ea typeface="Times New Roman"/>
            </a:endParaRPr>
          </a:p>
          <a:p>
            <a:pPr marL="0" indent="0" algn="ctr">
              <a:spcBef>
                <a:spcPts val="0"/>
              </a:spcBef>
              <a:spcAft>
                <a:spcPts val="0"/>
              </a:spcAft>
              <a:buNone/>
            </a:pPr>
            <a:endParaRPr lang="en-US" sz="1400" dirty="0">
              <a:latin typeface="Calibri" panose="020F0502020204030204" pitchFamily="34" charset="0"/>
              <a:ea typeface="Times New Roman"/>
            </a:endParaRPr>
          </a:p>
          <a:p>
            <a:pPr marL="0" indent="0" algn="ctr">
              <a:spcBef>
                <a:spcPts val="0"/>
              </a:spcBef>
              <a:spcAft>
                <a:spcPts val="0"/>
              </a:spcAft>
              <a:buNone/>
            </a:pPr>
            <a:r>
              <a:rPr lang="en-US" sz="1600" dirty="0">
                <a:latin typeface="Calibri" panose="020F0502020204030204" pitchFamily="34" charset="0"/>
                <a:ea typeface="Times New Roman"/>
              </a:rPr>
              <a:t>1.800.282.0787</a:t>
            </a:r>
          </a:p>
          <a:p>
            <a:pPr marL="0" indent="0" algn="ctr">
              <a:spcBef>
                <a:spcPts val="0"/>
              </a:spcBef>
              <a:spcAft>
                <a:spcPts val="0"/>
              </a:spcAft>
              <a:buNone/>
              <a:tabLst>
                <a:tab pos="2971800" algn="ctr"/>
              </a:tabLst>
            </a:pPr>
            <a:r>
              <a:rPr lang="en-US" sz="1600" dirty="0">
                <a:latin typeface="Calibri" panose="020F0502020204030204" pitchFamily="34" charset="0"/>
                <a:ea typeface="Times New Roman"/>
                <a:hlinkClick r:id="rId3"/>
              </a:rPr>
              <a:t>www.clemansnelson.com</a:t>
            </a:r>
            <a:endParaRPr lang="en-US" sz="1600" dirty="0">
              <a:latin typeface="Calibri" panose="020F0502020204030204" pitchFamily="34" charset="0"/>
              <a:ea typeface="Times New Roman"/>
            </a:endParaRPr>
          </a:p>
          <a:p>
            <a:pPr marL="0" indent="0" algn="ctr">
              <a:spcBef>
                <a:spcPts val="0"/>
              </a:spcBef>
              <a:spcAft>
                <a:spcPts val="0"/>
              </a:spcAft>
              <a:buNone/>
              <a:tabLst>
                <a:tab pos="2971800" algn="ctr"/>
              </a:tabLst>
            </a:pPr>
            <a:r>
              <a:rPr lang="en-US" sz="1600" dirty="0">
                <a:latin typeface="Calibri" panose="020F0502020204030204" pitchFamily="34" charset="0"/>
                <a:ea typeface="Times New Roman"/>
              </a:rPr>
              <a:t>Akron | Cincinnati | Columbus | Lima</a:t>
            </a: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828800" y="1828800"/>
            <a:ext cx="5865963" cy="2286000"/>
          </a:xfrm>
          <a:prstGeom prst="rect">
            <a:avLst/>
          </a:prstGeom>
        </p:spPr>
      </p:pic>
      <p:sp>
        <p:nvSpPr>
          <p:cNvPr id="8" name="TextBox 7"/>
          <p:cNvSpPr txBox="1"/>
          <p:nvPr/>
        </p:nvSpPr>
        <p:spPr>
          <a:xfrm>
            <a:off x="6580992" y="6474768"/>
            <a:ext cx="2182008" cy="230832"/>
          </a:xfrm>
          <a:prstGeom prst="rect">
            <a:avLst/>
          </a:prstGeom>
          <a:noFill/>
        </p:spPr>
        <p:txBody>
          <a:bodyPr wrap="none" rtlCol="0">
            <a:spAutoFit/>
          </a:bodyPr>
          <a:lstStyle/>
          <a:p>
            <a:pPr algn="r"/>
            <a:r>
              <a:rPr lang="en-US" sz="900" dirty="0"/>
              <a:t>© 2024 Clemans, Nelson &amp; Associates, Inc.</a:t>
            </a:r>
          </a:p>
        </p:txBody>
      </p:sp>
    </p:spTree>
    <p:extLst>
      <p:ext uri="{BB962C8B-B14F-4D97-AF65-F5344CB8AC3E}">
        <p14:creationId xmlns:p14="http://schemas.microsoft.com/office/powerpoint/2010/main" val="370255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50838"/>
            <a:ext cx="7924800" cy="715962"/>
          </a:xfrm>
        </p:spPr>
        <p:txBody>
          <a:bodyPr>
            <a:normAutofit fontScale="90000"/>
          </a:bodyPr>
          <a:lstStyle/>
          <a:p>
            <a:pPr algn="ctr"/>
            <a:r>
              <a:rPr lang="en-US" dirty="0"/>
              <a:t>The Scope of the Problem</a:t>
            </a:r>
            <a:endParaRPr lang="en-US" cap="none" dirty="0"/>
          </a:p>
        </p:txBody>
      </p:sp>
      <p:sp>
        <p:nvSpPr>
          <p:cNvPr id="3" name="Content Placeholder 2"/>
          <p:cNvSpPr>
            <a:spLocks noGrp="1"/>
          </p:cNvSpPr>
          <p:nvPr>
            <p:ph idx="1"/>
          </p:nvPr>
        </p:nvSpPr>
        <p:spPr>
          <a:xfrm>
            <a:off x="609600" y="1447800"/>
            <a:ext cx="7924800" cy="4800600"/>
          </a:xfrm>
        </p:spPr>
        <p:txBody>
          <a:bodyPr>
            <a:normAutofit fontScale="92500" lnSpcReduction="20000"/>
          </a:bodyPr>
          <a:lstStyle/>
          <a:p>
            <a:r>
              <a:rPr lang="en-US" sz="2600" dirty="0"/>
              <a:t>Workplace misconduct, including but not limited to discriminatory harassment threatens organizations’ ability to carry out their missions.  </a:t>
            </a:r>
          </a:p>
          <a:p>
            <a:endParaRPr lang="en-US" sz="2600" dirty="0"/>
          </a:p>
          <a:p>
            <a:r>
              <a:rPr lang="en-US" sz="2600" dirty="0"/>
              <a:t>The “cost of harassment includes detrimental organizational effects such as decreased workplace performance and productivity, increased employee turnover, and reputational harm.”</a:t>
            </a:r>
          </a:p>
          <a:p>
            <a:endParaRPr lang="en-US" sz="2600" dirty="0"/>
          </a:p>
          <a:p>
            <a:r>
              <a:rPr lang="en-US" sz="2600" dirty="0"/>
              <a:t>Employees who behave badly. Examples of the worst:</a:t>
            </a:r>
          </a:p>
          <a:p>
            <a:pPr lvl="1"/>
            <a:r>
              <a:rPr lang="en-US" sz="2600" dirty="0"/>
              <a:t>Sexually predatory/harassing behavior</a:t>
            </a:r>
          </a:p>
          <a:p>
            <a:pPr lvl="1"/>
            <a:r>
              <a:rPr lang="en-US" sz="2600" dirty="0"/>
              <a:t>Assault</a:t>
            </a:r>
          </a:p>
          <a:p>
            <a:pPr lvl="1"/>
            <a:r>
              <a:rPr lang="en-US" sz="2600" dirty="0"/>
              <a:t>Hostile acts that relate to a person’s race, color, religion, gender, national origin, age, or disability</a:t>
            </a:r>
          </a:p>
          <a:p>
            <a:endParaRPr lang="en-US" sz="2600" dirty="0"/>
          </a:p>
        </p:txBody>
      </p:sp>
      <p:sp>
        <p:nvSpPr>
          <p:cNvPr id="5" name="TextBox 4"/>
          <p:cNvSpPr txBox="1"/>
          <p:nvPr/>
        </p:nvSpPr>
        <p:spPr>
          <a:xfrm>
            <a:off x="6580992" y="6474768"/>
            <a:ext cx="2182008" cy="230832"/>
          </a:xfrm>
          <a:prstGeom prst="rect">
            <a:avLst/>
          </a:prstGeom>
          <a:noFill/>
        </p:spPr>
        <p:txBody>
          <a:bodyPr wrap="none" rtlCol="0">
            <a:spAutoFit/>
          </a:bodyPr>
          <a:lstStyle/>
          <a:p>
            <a:pPr algn="r"/>
            <a:r>
              <a:rPr lang="en-US" sz="900" dirty="0"/>
              <a:t>© 2024 Clemans, Nelson &amp; Associates, Inc.</a:t>
            </a:r>
          </a:p>
        </p:txBody>
      </p:sp>
    </p:spTree>
    <p:extLst>
      <p:ext uri="{BB962C8B-B14F-4D97-AF65-F5344CB8AC3E}">
        <p14:creationId xmlns:p14="http://schemas.microsoft.com/office/powerpoint/2010/main" val="14940782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40659"/>
            <a:ext cx="7924800" cy="715962"/>
          </a:xfrm>
        </p:spPr>
        <p:txBody>
          <a:bodyPr>
            <a:normAutofit fontScale="90000"/>
          </a:bodyPr>
          <a:lstStyle/>
          <a:p>
            <a:pPr algn="ctr"/>
            <a:r>
              <a:rPr lang="en-US" dirty="0"/>
              <a:t>The Scope of the Problem</a:t>
            </a:r>
            <a:endParaRPr lang="en-US" cap="none" dirty="0"/>
          </a:p>
        </p:txBody>
      </p:sp>
      <p:sp>
        <p:nvSpPr>
          <p:cNvPr id="3" name="Content Placeholder 2"/>
          <p:cNvSpPr>
            <a:spLocks noGrp="1"/>
          </p:cNvSpPr>
          <p:nvPr>
            <p:ph idx="1"/>
          </p:nvPr>
        </p:nvSpPr>
        <p:spPr>
          <a:xfrm>
            <a:off x="609600" y="1447800"/>
            <a:ext cx="7924800" cy="4572000"/>
          </a:xfrm>
        </p:spPr>
        <p:txBody>
          <a:bodyPr>
            <a:normAutofit/>
          </a:bodyPr>
          <a:lstStyle/>
          <a:p>
            <a:r>
              <a:rPr lang="en-US" sz="2800" dirty="0"/>
              <a:t>Excuses of Harassers:</a:t>
            </a:r>
          </a:p>
          <a:p>
            <a:pPr lvl="1"/>
            <a:r>
              <a:rPr lang="en-US" sz="2600" dirty="0"/>
              <a:t>It’s just stress relief</a:t>
            </a:r>
          </a:p>
          <a:p>
            <a:pPr lvl="1"/>
            <a:r>
              <a:rPr lang="en-US" sz="2600" dirty="0"/>
              <a:t>Everyone talks that way (</a:t>
            </a:r>
            <a:r>
              <a:rPr lang="en-US" sz="2600" u="sng" dirty="0"/>
              <a:t>goes to multiple protected classes</a:t>
            </a:r>
            <a:r>
              <a:rPr lang="en-US" sz="2600" dirty="0"/>
              <a:t>)</a:t>
            </a:r>
          </a:p>
          <a:p>
            <a:pPr lvl="1"/>
            <a:r>
              <a:rPr lang="en-US" sz="2600" dirty="0"/>
              <a:t>I’m just a “touching” person</a:t>
            </a:r>
          </a:p>
          <a:p>
            <a:pPr lvl="1"/>
            <a:r>
              <a:rPr lang="en-US" sz="2400" dirty="0"/>
              <a:t>I’m just like that and everybody accepts it</a:t>
            </a:r>
            <a:endParaRPr lang="en-US" sz="2600" dirty="0"/>
          </a:p>
          <a:p>
            <a:pPr lvl="1"/>
            <a:r>
              <a:rPr lang="en-US" sz="2600" dirty="0"/>
              <a:t>What about so-and-so? You should hear them!</a:t>
            </a:r>
          </a:p>
          <a:p>
            <a:pPr lvl="1"/>
            <a:r>
              <a:rPr lang="en-US" sz="2600" dirty="0"/>
              <a:t>I didn’t mean it; you’re making too much of this</a:t>
            </a:r>
          </a:p>
        </p:txBody>
      </p:sp>
      <p:sp>
        <p:nvSpPr>
          <p:cNvPr id="5" name="TextBox 4"/>
          <p:cNvSpPr txBox="1"/>
          <p:nvPr/>
        </p:nvSpPr>
        <p:spPr>
          <a:xfrm>
            <a:off x="6580992" y="6474768"/>
            <a:ext cx="2182008" cy="230832"/>
          </a:xfrm>
          <a:prstGeom prst="rect">
            <a:avLst/>
          </a:prstGeom>
          <a:noFill/>
        </p:spPr>
        <p:txBody>
          <a:bodyPr wrap="none" rtlCol="0">
            <a:spAutoFit/>
          </a:bodyPr>
          <a:lstStyle/>
          <a:p>
            <a:pPr algn="r"/>
            <a:r>
              <a:rPr lang="en-US" sz="900" dirty="0"/>
              <a:t>© 2024 Clemans, Nelson &amp; Associates, Inc.</a:t>
            </a:r>
          </a:p>
        </p:txBody>
      </p:sp>
    </p:spTree>
    <p:extLst>
      <p:ext uri="{BB962C8B-B14F-4D97-AF65-F5344CB8AC3E}">
        <p14:creationId xmlns:p14="http://schemas.microsoft.com/office/powerpoint/2010/main" val="29161556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7924800" cy="715962"/>
          </a:xfrm>
        </p:spPr>
        <p:txBody>
          <a:bodyPr>
            <a:normAutofit fontScale="90000"/>
          </a:bodyPr>
          <a:lstStyle/>
          <a:p>
            <a:pPr algn="ctr"/>
            <a:r>
              <a:rPr lang="en-US" dirty="0"/>
              <a:t>Discrimination v. Harassment</a:t>
            </a:r>
          </a:p>
        </p:txBody>
      </p:sp>
      <p:sp>
        <p:nvSpPr>
          <p:cNvPr id="5" name="TextBox 4"/>
          <p:cNvSpPr txBox="1"/>
          <p:nvPr/>
        </p:nvSpPr>
        <p:spPr>
          <a:xfrm>
            <a:off x="6580991" y="6474768"/>
            <a:ext cx="2182009" cy="230832"/>
          </a:xfrm>
          <a:prstGeom prst="rect">
            <a:avLst/>
          </a:prstGeom>
          <a:noFill/>
        </p:spPr>
        <p:txBody>
          <a:bodyPr wrap="none" rtlCol="0">
            <a:spAutoFit/>
          </a:bodyPr>
          <a:lstStyle/>
          <a:p>
            <a:pPr algn="r"/>
            <a:r>
              <a:rPr lang="en-US" sz="900" dirty="0"/>
              <a:t>© 2024 Clemans, Nelson &amp; Associates, Inc.</a:t>
            </a:r>
          </a:p>
        </p:txBody>
      </p:sp>
      <p:sp>
        <p:nvSpPr>
          <p:cNvPr id="6" name="TextBox 5"/>
          <p:cNvSpPr txBox="1"/>
          <p:nvPr/>
        </p:nvSpPr>
        <p:spPr>
          <a:xfrm>
            <a:off x="609600" y="1213302"/>
            <a:ext cx="3325091" cy="467580"/>
          </a:xfrm>
          <a:prstGeom prst="rect">
            <a:avLst/>
          </a:prstGeom>
          <a:noFill/>
        </p:spPr>
        <p:txBody>
          <a:bodyPr wrap="square" lIns="82058" tIns="41029" rIns="82058" bIns="41029" rtlCol="0">
            <a:spAutoFit/>
          </a:bodyPr>
          <a:lstStyle/>
          <a:p>
            <a:r>
              <a:rPr lang="en-US" sz="2500" b="1" u="sng" dirty="0">
                <a:solidFill>
                  <a:schemeClr val="tx2"/>
                </a:solidFill>
                <a:latin typeface="Arial Black" panose="020B0A04020102020204" pitchFamily="34" charset="0"/>
              </a:rPr>
              <a:t>DISCRIMINATION</a:t>
            </a:r>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257800" y="1114831"/>
            <a:ext cx="2865368" cy="6645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Content Placeholder 5"/>
          <p:cNvSpPr txBox="1">
            <a:spLocks/>
          </p:cNvSpPr>
          <p:nvPr/>
        </p:nvSpPr>
        <p:spPr>
          <a:xfrm>
            <a:off x="469557" y="1905000"/>
            <a:ext cx="4038600" cy="443484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2200" dirty="0">
                <a:solidFill>
                  <a:schemeClr val="tx2"/>
                </a:solidFill>
                <a:latin typeface="Century Gothic" panose="020B0502020202020204" pitchFamily="34" charset="0"/>
              </a:rPr>
              <a:t>Material employment decisions motivated by animus against an individual’s protected class in</a:t>
            </a:r>
          </a:p>
          <a:p>
            <a:pPr lvl="1"/>
            <a:r>
              <a:rPr lang="en-US" sz="2200" dirty="0">
                <a:solidFill>
                  <a:schemeClr val="tx2"/>
                </a:solidFill>
                <a:latin typeface="Century Gothic" panose="020B0502020202020204" pitchFamily="34" charset="0"/>
              </a:rPr>
              <a:t>Hiring </a:t>
            </a:r>
          </a:p>
          <a:p>
            <a:pPr lvl="1"/>
            <a:r>
              <a:rPr lang="en-US" sz="2200" dirty="0">
                <a:solidFill>
                  <a:schemeClr val="tx2"/>
                </a:solidFill>
                <a:latin typeface="Century Gothic" panose="020B0502020202020204" pitchFamily="34" charset="0"/>
              </a:rPr>
              <a:t>Firing </a:t>
            </a:r>
          </a:p>
          <a:p>
            <a:pPr lvl="1"/>
            <a:r>
              <a:rPr lang="en-US" sz="2200" dirty="0">
                <a:solidFill>
                  <a:schemeClr val="tx2"/>
                </a:solidFill>
                <a:latin typeface="Century Gothic" panose="020B0502020202020204" pitchFamily="34" charset="0"/>
              </a:rPr>
              <a:t>Promotion/Demotion</a:t>
            </a:r>
          </a:p>
          <a:p>
            <a:pPr lvl="1"/>
            <a:r>
              <a:rPr lang="en-US" sz="2200" dirty="0">
                <a:solidFill>
                  <a:schemeClr val="tx2"/>
                </a:solidFill>
                <a:latin typeface="Century Gothic" panose="020B0502020202020204" pitchFamily="34" charset="0"/>
              </a:rPr>
              <a:t>Terms and Conditions of Employment</a:t>
            </a:r>
          </a:p>
          <a:p>
            <a:pPr lvl="1"/>
            <a:r>
              <a:rPr lang="en-US" sz="2200" dirty="0">
                <a:solidFill>
                  <a:schemeClr val="tx2"/>
                </a:solidFill>
                <a:latin typeface="Century Gothic" panose="020B0502020202020204" pitchFamily="34" charset="0"/>
              </a:rPr>
              <a:t>Discipline</a:t>
            </a:r>
          </a:p>
        </p:txBody>
      </p:sp>
      <p:sp>
        <p:nvSpPr>
          <p:cNvPr id="14" name="Content Placeholder 8"/>
          <p:cNvSpPr txBox="1">
            <a:spLocks/>
          </p:cNvSpPr>
          <p:nvPr/>
        </p:nvSpPr>
        <p:spPr>
          <a:xfrm>
            <a:off x="4648200" y="1905000"/>
            <a:ext cx="4038600" cy="4434840"/>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2200" b="1" dirty="0">
                <a:solidFill>
                  <a:schemeClr val="tx2"/>
                </a:solidFill>
                <a:latin typeface="Century Gothic" panose="020B0502020202020204" pitchFamily="34" charset="0"/>
              </a:rPr>
              <a:t>Hostile work environment:</a:t>
            </a:r>
          </a:p>
          <a:p>
            <a:pPr lvl="1"/>
            <a:r>
              <a:rPr lang="en-US" sz="2000" dirty="0">
                <a:solidFill>
                  <a:schemeClr val="tx2"/>
                </a:solidFill>
                <a:latin typeface="Century Gothic" panose="020B0502020202020204" pitchFamily="34" charset="0"/>
              </a:rPr>
              <a:t>Offensive &amp; unwelcome conduct directed at an employee which is motivated by animus against the employee’s protected class</a:t>
            </a:r>
          </a:p>
          <a:p>
            <a:pPr>
              <a:spcBef>
                <a:spcPts val="1077"/>
              </a:spcBef>
            </a:pPr>
            <a:r>
              <a:rPr lang="en-US" sz="2200" b="1" dirty="0">
                <a:solidFill>
                  <a:schemeClr val="tx2"/>
                </a:solidFill>
                <a:latin typeface="Century Gothic" panose="020B0502020202020204" pitchFamily="34" charset="0"/>
              </a:rPr>
              <a:t>Quid Pro Quo:</a:t>
            </a:r>
          </a:p>
          <a:p>
            <a:pPr lvl="1"/>
            <a:r>
              <a:rPr lang="en-US" sz="2000" dirty="0">
                <a:solidFill>
                  <a:schemeClr val="tx2"/>
                </a:solidFill>
                <a:latin typeface="Century Gothic" panose="020B0502020202020204" pitchFamily="34" charset="0"/>
              </a:rPr>
              <a:t>Conditioning terms and conditions of employment on submission to sexual activity of any kind</a:t>
            </a:r>
          </a:p>
          <a:p>
            <a:endParaRPr lang="en-US" sz="2200" dirty="0"/>
          </a:p>
        </p:txBody>
      </p:sp>
    </p:spTree>
    <p:extLst>
      <p:ext uri="{BB962C8B-B14F-4D97-AF65-F5344CB8AC3E}">
        <p14:creationId xmlns:p14="http://schemas.microsoft.com/office/powerpoint/2010/main" val="7865082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7924800" cy="715962"/>
          </a:xfrm>
        </p:spPr>
        <p:txBody>
          <a:bodyPr>
            <a:normAutofit fontScale="90000"/>
          </a:bodyPr>
          <a:lstStyle/>
          <a:p>
            <a:pPr algn="ctr"/>
            <a:r>
              <a:rPr lang="en-US" dirty="0"/>
              <a:t>Harassment</a:t>
            </a:r>
          </a:p>
        </p:txBody>
      </p:sp>
      <p:sp>
        <p:nvSpPr>
          <p:cNvPr id="3" name="Content Placeholder 2"/>
          <p:cNvSpPr>
            <a:spLocks noGrp="1"/>
          </p:cNvSpPr>
          <p:nvPr>
            <p:ph idx="1"/>
          </p:nvPr>
        </p:nvSpPr>
        <p:spPr>
          <a:xfrm>
            <a:off x="609600" y="1371600"/>
            <a:ext cx="8305800" cy="4572000"/>
          </a:xfrm>
        </p:spPr>
        <p:txBody>
          <a:bodyPr>
            <a:noAutofit/>
          </a:bodyPr>
          <a:lstStyle/>
          <a:p>
            <a:r>
              <a:rPr lang="en-US" sz="2800" u="sng" dirty="0"/>
              <a:t>Harassment</a:t>
            </a:r>
            <a:r>
              <a:rPr lang="en-US" sz="2800" dirty="0"/>
              <a:t> – term is often used loosely; means to trouble, worry, or torment someone </a:t>
            </a:r>
            <a:r>
              <a:rPr lang="en-US" sz="2800" b="1" i="1" dirty="0"/>
              <a:t>on a persistent basis</a:t>
            </a:r>
          </a:p>
          <a:p>
            <a:r>
              <a:rPr lang="en-US" sz="2800" i="1" dirty="0"/>
              <a:t>Forms of Harassment</a:t>
            </a:r>
            <a:r>
              <a:rPr lang="en-US" sz="2800" b="1" i="1" dirty="0"/>
              <a:t>:</a:t>
            </a:r>
            <a:endParaRPr lang="en-US" sz="2800" dirty="0"/>
          </a:p>
          <a:p>
            <a:pPr lvl="1"/>
            <a:r>
              <a:rPr lang="en-US" sz="2800" dirty="0"/>
              <a:t>Verbal – includes things said, written, or inappropriate sounds</a:t>
            </a:r>
          </a:p>
          <a:p>
            <a:pPr lvl="1"/>
            <a:r>
              <a:rPr lang="en-US" sz="2800" dirty="0"/>
              <a:t>Physical – includes hitting, pushing, blocking someone’s way, inappropriate touching</a:t>
            </a:r>
          </a:p>
          <a:p>
            <a:pPr lvl="1"/>
            <a:r>
              <a:rPr lang="en-US" sz="2800" dirty="0"/>
              <a:t>Visual – includes calendars, pictures, any inappropriate object that can clearly be seen</a:t>
            </a:r>
          </a:p>
        </p:txBody>
      </p:sp>
      <p:sp>
        <p:nvSpPr>
          <p:cNvPr id="5" name="TextBox 4"/>
          <p:cNvSpPr txBox="1"/>
          <p:nvPr/>
        </p:nvSpPr>
        <p:spPr>
          <a:xfrm>
            <a:off x="6580992" y="6474768"/>
            <a:ext cx="2182008" cy="230832"/>
          </a:xfrm>
          <a:prstGeom prst="rect">
            <a:avLst/>
          </a:prstGeom>
          <a:noFill/>
        </p:spPr>
        <p:txBody>
          <a:bodyPr wrap="none" rtlCol="0">
            <a:spAutoFit/>
          </a:bodyPr>
          <a:lstStyle/>
          <a:p>
            <a:pPr algn="r"/>
            <a:r>
              <a:rPr lang="en-US" sz="900" dirty="0"/>
              <a:t>© 2024 </a:t>
            </a:r>
            <a:r>
              <a:rPr lang="en-US" sz="900" dirty="0" err="1"/>
              <a:t>Clemans</a:t>
            </a:r>
            <a:r>
              <a:rPr lang="en-US" sz="900" dirty="0"/>
              <a:t>, Nelson &amp; Associates, Inc.</a:t>
            </a:r>
          </a:p>
        </p:txBody>
      </p:sp>
    </p:spTree>
    <p:extLst>
      <p:ext uri="{BB962C8B-B14F-4D97-AF65-F5344CB8AC3E}">
        <p14:creationId xmlns:p14="http://schemas.microsoft.com/office/powerpoint/2010/main" val="37770339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715962"/>
          </a:xfrm>
        </p:spPr>
        <p:txBody>
          <a:bodyPr>
            <a:normAutofit fontScale="90000"/>
          </a:bodyPr>
          <a:lstStyle/>
          <a:p>
            <a:pPr algn="ctr"/>
            <a:r>
              <a:rPr lang="en-US" dirty="0"/>
              <a:t>Discrimination</a:t>
            </a:r>
          </a:p>
        </p:txBody>
      </p:sp>
      <p:sp>
        <p:nvSpPr>
          <p:cNvPr id="3" name="Content Placeholder 2"/>
          <p:cNvSpPr>
            <a:spLocks noGrp="1"/>
          </p:cNvSpPr>
          <p:nvPr>
            <p:ph idx="1"/>
          </p:nvPr>
        </p:nvSpPr>
        <p:spPr>
          <a:xfrm>
            <a:off x="609600" y="1524000"/>
            <a:ext cx="8305800" cy="4343400"/>
          </a:xfrm>
        </p:spPr>
        <p:txBody>
          <a:bodyPr>
            <a:noAutofit/>
          </a:bodyPr>
          <a:lstStyle/>
          <a:p>
            <a:r>
              <a:rPr lang="en-US" sz="2800" b="1" u="sng" dirty="0"/>
              <a:t>Discrimination</a:t>
            </a:r>
            <a:r>
              <a:rPr lang="en-US" sz="2800" dirty="0"/>
              <a:t> – occurs when a person or group of people are treated differently from another person or group of people. Title VII of the Civil Rights Act of 1964 prohibits discrimination on the basis of race, sex, religion, national origin, and color.  Other federal laws prohibit discrimination on the basis of age, disability, pregnancy and genetic information.  These different classifications of people are considered “protected classifications.”</a:t>
            </a:r>
          </a:p>
        </p:txBody>
      </p:sp>
      <p:sp>
        <p:nvSpPr>
          <p:cNvPr id="5" name="TextBox 4"/>
          <p:cNvSpPr txBox="1"/>
          <p:nvPr/>
        </p:nvSpPr>
        <p:spPr>
          <a:xfrm>
            <a:off x="6580992" y="6474768"/>
            <a:ext cx="2182008" cy="230832"/>
          </a:xfrm>
          <a:prstGeom prst="rect">
            <a:avLst/>
          </a:prstGeom>
          <a:noFill/>
        </p:spPr>
        <p:txBody>
          <a:bodyPr wrap="none" rtlCol="0">
            <a:spAutoFit/>
          </a:bodyPr>
          <a:lstStyle/>
          <a:p>
            <a:pPr algn="r"/>
            <a:r>
              <a:rPr lang="en-US" sz="900" dirty="0"/>
              <a:t>© 2024 Clemans, Nelson &amp; Associates, Inc.</a:t>
            </a:r>
          </a:p>
        </p:txBody>
      </p:sp>
    </p:spTree>
    <p:extLst>
      <p:ext uri="{BB962C8B-B14F-4D97-AF65-F5344CB8AC3E}">
        <p14:creationId xmlns:p14="http://schemas.microsoft.com/office/powerpoint/2010/main" val="15504974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0999"/>
            <a:ext cx="7924800" cy="579438"/>
          </a:xfrm>
        </p:spPr>
        <p:txBody>
          <a:bodyPr>
            <a:normAutofit fontScale="90000"/>
          </a:bodyPr>
          <a:lstStyle/>
          <a:p>
            <a:pPr algn="ctr"/>
            <a:r>
              <a:rPr lang="en-US" dirty="0"/>
              <a:t>Discriminatory Harassment</a:t>
            </a:r>
          </a:p>
        </p:txBody>
      </p:sp>
      <p:sp>
        <p:nvSpPr>
          <p:cNvPr id="4" name="Content Placeholder 3"/>
          <p:cNvSpPr>
            <a:spLocks noGrp="1"/>
          </p:cNvSpPr>
          <p:nvPr>
            <p:ph idx="1"/>
          </p:nvPr>
        </p:nvSpPr>
        <p:spPr>
          <a:xfrm>
            <a:off x="457200" y="1447800"/>
            <a:ext cx="8229600" cy="4525963"/>
          </a:xfrm>
        </p:spPr>
        <p:txBody>
          <a:bodyPr>
            <a:normAutofit/>
          </a:bodyPr>
          <a:lstStyle/>
          <a:p>
            <a:pPr marL="0" indent="0" algn="just">
              <a:buNone/>
            </a:pPr>
            <a:r>
              <a:rPr lang="en-US" sz="2800" dirty="0"/>
              <a:t>Discriminatory harassment therefore occurs only when a person is troubled, worried, or tormented on a persistent basis because of his or her status in a protected classification in violation of the law.</a:t>
            </a:r>
          </a:p>
          <a:p>
            <a:pPr marL="0" indent="0" algn="just">
              <a:buNone/>
            </a:pPr>
            <a:endParaRPr lang="en-US" sz="2800" dirty="0"/>
          </a:p>
          <a:p>
            <a:pPr marL="0" indent="0" algn="just">
              <a:buNone/>
            </a:pPr>
            <a:r>
              <a:rPr lang="en-US" sz="2800" dirty="0"/>
              <a:t>There is a difference between inappropriate conduct for the workplace and unlawful discriminatory harassment.</a:t>
            </a:r>
          </a:p>
        </p:txBody>
      </p:sp>
      <p:sp>
        <p:nvSpPr>
          <p:cNvPr id="6" name="TextBox 5"/>
          <p:cNvSpPr txBox="1"/>
          <p:nvPr/>
        </p:nvSpPr>
        <p:spPr>
          <a:xfrm>
            <a:off x="6580992" y="6474768"/>
            <a:ext cx="2182008" cy="230832"/>
          </a:xfrm>
          <a:prstGeom prst="rect">
            <a:avLst/>
          </a:prstGeom>
          <a:noFill/>
        </p:spPr>
        <p:txBody>
          <a:bodyPr wrap="none" rtlCol="0">
            <a:spAutoFit/>
          </a:bodyPr>
          <a:lstStyle/>
          <a:p>
            <a:pPr algn="r"/>
            <a:r>
              <a:rPr lang="en-US" sz="900" dirty="0"/>
              <a:t>© 2024 Clemans, Nelson &amp; Associates, Inc.</a:t>
            </a:r>
          </a:p>
        </p:txBody>
      </p:sp>
    </p:spTree>
    <p:extLst>
      <p:ext uri="{BB962C8B-B14F-4D97-AF65-F5344CB8AC3E}">
        <p14:creationId xmlns:p14="http://schemas.microsoft.com/office/powerpoint/2010/main" val="23613226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7924800" cy="715962"/>
          </a:xfrm>
        </p:spPr>
        <p:txBody>
          <a:bodyPr>
            <a:normAutofit fontScale="90000"/>
          </a:bodyPr>
          <a:lstStyle/>
          <a:p>
            <a:pPr algn="ctr"/>
            <a:r>
              <a:rPr lang="en-US" cap="none" dirty="0"/>
              <a:t>SOURCES OF LAW</a:t>
            </a:r>
          </a:p>
        </p:txBody>
      </p:sp>
      <p:sp>
        <p:nvSpPr>
          <p:cNvPr id="3" name="Content Placeholder 2"/>
          <p:cNvSpPr>
            <a:spLocks noGrp="1"/>
          </p:cNvSpPr>
          <p:nvPr>
            <p:ph idx="1"/>
          </p:nvPr>
        </p:nvSpPr>
        <p:spPr>
          <a:xfrm>
            <a:off x="381000" y="990600"/>
            <a:ext cx="7924800" cy="5181600"/>
          </a:xfrm>
        </p:spPr>
        <p:txBody>
          <a:bodyPr>
            <a:noAutofit/>
          </a:bodyPr>
          <a:lstStyle/>
          <a:p>
            <a:r>
              <a:rPr lang="en-US" sz="1800" dirty="0"/>
              <a:t>Federal</a:t>
            </a:r>
          </a:p>
          <a:p>
            <a:pPr lvl="1"/>
            <a:r>
              <a:rPr lang="en-US" sz="1800" dirty="0"/>
              <a:t>§703 of Title VII of Civil Rights Act of 1964</a:t>
            </a:r>
          </a:p>
          <a:p>
            <a:pPr lvl="1"/>
            <a:r>
              <a:rPr lang="en-US" sz="1800" dirty="0" err="1"/>
              <a:t>EEOC</a:t>
            </a:r>
            <a:r>
              <a:rPr lang="en-US" sz="1800" dirty="0"/>
              <a:t> guidelines in Chapter 29, section 1604.11 of the Code of Federal Regulations</a:t>
            </a:r>
          </a:p>
          <a:p>
            <a:pPr lvl="1"/>
            <a:r>
              <a:rPr lang="en-US" sz="1800" dirty="0"/>
              <a:t>Affirmative Action Plan (29 Code Fed. Reg. sec. 1608.)</a:t>
            </a:r>
          </a:p>
          <a:p>
            <a:pPr algn="just"/>
            <a:r>
              <a:rPr lang="en-US" sz="1800" dirty="0"/>
              <a:t>Ohio courts generally mirror federal courts on discrimination laws</a:t>
            </a:r>
          </a:p>
          <a:p>
            <a:pPr algn="just"/>
            <a:r>
              <a:rPr lang="en-US" sz="1800" u="sng" dirty="0"/>
              <a:t>Punitive Damages</a:t>
            </a:r>
            <a:r>
              <a:rPr lang="en-US" sz="1800" dirty="0"/>
              <a:t>: Employers may be held vicariously liable (i.e., liable for actions of managerial agents)</a:t>
            </a:r>
          </a:p>
        </p:txBody>
      </p:sp>
      <p:sp>
        <p:nvSpPr>
          <p:cNvPr id="5" name="TextBox 4"/>
          <p:cNvSpPr txBox="1"/>
          <p:nvPr/>
        </p:nvSpPr>
        <p:spPr>
          <a:xfrm>
            <a:off x="6580992" y="6474768"/>
            <a:ext cx="2182008" cy="230832"/>
          </a:xfrm>
          <a:prstGeom prst="rect">
            <a:avLst/>
          </a:prstGeom>
          <a:noFill/>
        </p:spPr>
        <p:txBody>
          <a:bodyPr wrap="none" rtlCol="0">
            <a:spAutoFit/>
          </a:bodyPr>
          <a:lstStyle/>
          <a:p>
            <a:pPr algn="r"/>
            <a:r>
              <a:rPr lang="en-US" sz="900" dirty="0"/>
              <a:t>© 2024 Clemans, Nelson &amp; Associates, Inc.</a:t>
            </a:r>
          </a:p>
        </p:txBody>
      </p:sp>
    </p:spTree>
    <p:extLst>
      <p:ext uri="{BB962C8B-B14F-4D97-AF65-F5344CB8AC3E}">
        <p14:creationId xmlns:p14="http://schemas.microsoft.com/office/powerpoint/2010/main" val="31329717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4140</TotalTime>
  <Words>2149</Words>
  <Application>Microsoft Office PowerPoint</Application>
  <PresentationFormat>On-screen Show (4:3)</PresentationFormat>
  <Paragraphs>225</Paragraphs>
  <Slides>23</Slides>
  <Notes>10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Arial</vt:lpstr>
      <vt:lpstr>Arial Black</vt:lpstr>
      <vt:lpstr>Calibri</vt:lpstr>
      <vt:lpstr>Century Gothic</vt:lpstr>
      <vt:lpstr>Garamond</vt:lpstr>
      <vt:lpstr>Times New Roman</vt:lpstr>
      <vt:lpstr>Wingdings</vt:lpstr>
      <vt:lpstr>Office Theme</vt:lpstr>
      <vt:lpstr>  STREAM GROUP DISCRIMINATORY HARASSMENT TRAINING</vt:lpstr>
      <vt:lpstr>The Scope of Today’s Training</vt:lpstr>
      <vt:lpstr>The Scope of the Problem</vt:lpstr>
      <vt:lpstr>The Scope of the Problem</vt:lpstr>
      <vt:lpstr>Discrimination v. Harassment</vt:lpstr>
      <vt:lpstr>Harassment</vt:lpstr>
      <vt:lpstr>Discrimination</vt:lpstr>
      <vt:lpstr>Discriminatory Harassment</vt:lpstr>
      <vt:lpstr>SOURCES OF LAW</vt:lpstr>
      <vt:lpstr>What is Sexual Harassment?</vt:lpstr>
      <vt:lpstr>Hostile Environment</vt:lpstr>
      <vt:lpstr>Hostile Environment</vt:lpstr>
      <vt:lpstr>DISCRIMINATORY HARASSMENT - OTHER PROTECTED CLASSES</vt:lpstr>
      <vt:lpstr>Helpful Tip From Dwight Schrute</vt:lpstr>
      <vt:lpstr>Case Study: Amie Morningstar v. Circleville Fire et al, S.D. Ohio 2018</vt:lpstr>
      <vt:lpstr>Amie Morningstar v. Circleville Fire et al, S.D. Ohio 2018</vt:lpstr>
      <vt:lpstr>Amie Morningstar v. Circleville Fire et al, S.D. Ohio 2018</vt:lpstr>
      <vt:lpstr>Addressing common questions</vt:lpstr>
      <vt:lpstr> Response Philosophy</vt:lpstr>
      <vt:lpstr>Bystander Intervention</vt:lpstr>
      <vt:lpstr>What can I (employee/coworker) do?</vt:lpstr>
      <vt:lpstr>IT’S A TEAM EFFORT</vt:lpstr>
      <vt:lpstr>Questions? </vt:lpstr>
    </vt:vector>
  </TitlesOfParts>
  <Company>Clemans Nelson and Assoc.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SUPERVISOR TRAINING: Selection, Hiring, And Documentation  Darke County  Department of Job and Family Services</dc:title>
  <dc:creator>Winegardner, PJ</dc:creator>
  <cp:lastModifiedBy>Woodward, Ryan</cp:lastModifiedBy>
  <cp:revision>477</cp:revision>
  <cp:lastPrinted>2017-01-25T19:42:36Z</cp:lastPrinted>
  <dcterms:created xsi:type="dcterms:W3CDTF">2014-05-21T21:32:11Z</dcterms:created>
  <dcterms:modified xsi:type="dcterms:W3CDTF">2024-07-12T12:18:57Z</dcterms:modified>
</cp:coreProperties>
</file>